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9" r:id="rId2"/>
  </p:sldMasterIdLst>
  <p:notesMasterIdLst>
    <p:notesMasterId r:id="rId77"/>
  </p:notesMasterIdLst>
  <p:handoutMasterIdLst>
    <p:handoutMasterId r:id="rId78"/>
  </p:handoutMasterIdLst>
  <p:sldIdLst>
    <p:sldId id="256" r:id="rId3"/>
    <p:sldId id="259" r:id="rId4"/>
    <p:sldId id="260" r:id="rId5"/>
    <p:sldId id="257" r:id="rId6"/>
    <p:sldId id="829" r:id="rId7"/>
    <p:sldId id="258" r:id="rId8"/>
    <p:sldId id="263" r:id="rId9"/>
    <p:sldId id="262" r:id="rId10"/>
    <p:sldId id="264" r:id="rId11"/>
    <p:sldId id="266" r:id="rId12"/>
    <p:sldId id="265" r:id="rId13"/>
    <p:sldId id="268" r:id="rId14"/>
    <p:sldId id="1053" r:id="rId15"/>
    <p:sldId id="1171" r:id="rId16"/>
    <p:sldId id="1172" r:id="rId17"/>
    <p:sldId id="1173" r:id="rId18"/>
    <p:sldId id="1174" r:id="rId19"/>
    <p:sldId id="1175" r:id="rId20"/>
    <p:sldId id="1168" r:id="rId21"/>
    <p:sldId id="1176" r:id="rId22"/>
    <p:sldId id="269" r:id="rId23"/>
    <p:sldId id="270" r:id="rId24"/>
    <p:sldId id="271" r:id="rId25"/>
    <p:sldId id="272" r:id="rId26"/>
    <p:sldId id="273" r:id="rId27"/>
    <p:sldId id="275" r:id="rId28"/>
    <p:sldId id="276" r:id="rId29"/>
    <p:sldId id="349" r:id="rId30"/>
    <p:sldId id="1177" r:id="rId31"/>
    <p:sldId id="1178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286" r:id="rId40"/>
    <p:sldId id="1179" r:id="rId41"/>
    <p:sldId id="358" r:id="rId42"/>
    <p:sldId id="287" r:id="rId43"/>
    <p:sldId id="288" r:id="rId44"/>
    <p:sldId id="290" r:id="rId45"/>
    <p:sldId id="359" r:id="rId46"/>
    <p:sldId id="360" r:id="rId47"/>
    <p:sldId id="291" r:id="rId48"/>
    <p:sldId id="320" r:id="rId49"/>
    <p:sldId id="292" r:id="rId50"/>
    <p:sldId id="321" r:id="rId51"/>
    <p:sldId id="293" r:id="rId52"/>
    <p:sldId id="322" r:id="rId53"/>
    <p:sldId id="295" r:id="rId54"/>
    <p:sldId id="296" r:id="rId55"/>
    <p:sldId id="361" r:id="rId56"/>
    <p:sldId id="297" r:id="rId57"/>
    <p:sldId id="327" r:id="rId58"/>
    <p:sldId id="299" r:id="rId59"/>
    <p:sldId id="300" r:id="rId60"/>
    <p:sldId id="328" r:id="rId61"/>
    <p:sldId id="330" r:id="rId62"/>
    <p:sldId id="331" r:id="rId63"/>
    <p:sldId id="332" r:id="rId64"/>
    <p:sldId id="309" r:id="rId65"/>
    <p:sldId id="334" r:id="rId66"/>
    <p:sldId id="310" r:id="rId67"/>
    <p:sldId id="335" r:id="rId68"/>
    <p:sldId id="337" r:id="rId69"/>
    <p:sldId id="340" r:id="rId70"/>
    <p:sldId id="313" r:id="rId71"/>
    <p:sldId id="314" r:id="rId72"/>
    <p:sldId id="345" r:id="rId73"/>
    <p:sldId id="346" r:id="rId74"/>
    <p:sldId id="347" r:id="rId75"/>
    <p:sldId id="348" r:id="rId76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5C6773"/>
    <a:srgbClr val="555F6A"/>
    <a:srgbClr val="525C66"/>
    <a:srgbClr val="626E7C"/>
    <a:srgbClr val="687482"/>
    <a:srgbClr val="707D8C"/>
    <a:srgbClr val="009900"/>
    <a:srgbClr val="00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36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11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595F2-4BD0-4D42-B6BC-BC5A5D285FB5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7E05B-291E-49CB-9AFE-A660ACADD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29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C1D57-FC54-43DF-A714-B5B8975861C9}" type="datetimeFigureOut">
              <a:rPr lang="en-US" smtClean="0"/>
              <a:pPr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F54F0-EBA1-415C-B0D6-CDC7CB3981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2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958" y="4726217"/>
            <a:ext cx="5486084" cy="4475644"/>
          </a:xfrm>
          <a:noFill/>
          <a:ln/>
        </p:spPr>
        <p:txBody>
          <a:bodyPr lIns="91728" tIns="45864" rIns="91728" bIns="45864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405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E6FC2D-CCE5-48FF-AF79-69FDD5219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206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Untuk melihat effectiveness, fokus pada output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4138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36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990793-7350-46E5-90FC-7D3CE24BCC62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F35667-29E4-4E73-A22A-3E7D90270F89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712013-BF64-4067-9AD8-B60653EF58B0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B0ED-4BEB-47BD-81C4-36E4144490E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advClick="0">
    <p:random/>
    <p:sndAc>
      <p:stSnd>
        <p:snd r:embed="rId1" name="WHOOSH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8F042C-1CA4-461D-A759-91498C6F7CD4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646B05-3D54-094A-822B-4DBDA8C37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71685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D372C8-A3DF-4CE1-94C4-0AE56634724A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8D6C4D9-0208-BB4E-B731-FF327467E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2493208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1C5D917-3F09-4EED-A787-75AA122B460A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3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68966F-EC14-4DBD-9065-07F0A566252C}" type="datetime1">
              <a:rPr lang="en-US" smtClean="0"/>
              <a:t>1/22/2019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EA865B-E3B8-CB46-97C0-070CD077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2564666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76AD72-792C-4F93-AFBC-429FD3D66A51}" type="datetime1">
              <a:rPr lang="en-US" smtClean="0"/>
              <a:t>1/22/2019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CA2639C-0F62-5D4A-AFB3-C6BBBB49D90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4013346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647F1-BC22-4F9D-814A-53B5DD6B2B77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8251FB-AFEB-7041-871F-AAF3D6F37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584526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7E67F5-6DC3-4C19-9428-8CD563EF0C86}" type="datetime1">
              <a:rPr lang="en-US" smtClean="0"/>
              <a:t>1/22/2019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365E-AF2A-C445-B2D1-AEE71567A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114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9487EC-5B43-4BB2-BC3F-5004D988E974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02A390-3E4F-40A3-8B5B-2D222C674DB3}" type="datetime1">
              <a:rPr lang="en-US" smtClean="0"/>
              <a:t>1/22/2019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A94CC3-D88B-1B47-BEF2-BCA56D2ED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773372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5AE8AC-2AB8-4E62-9753-2D7DFFF772DC}" type="datetime1">
              <a:rPr lang="en-US" smtClean="0"/>
              <a:t>1/22/2019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A96D2-AB0F-A94C-B6CF-17C01819C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3319003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D96998-CDC4-4950-899D-99871A5A3660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8952DD7-0C5C-EB45-B9EB-BAD503AF4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3711813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4500A5-3508-41A8-BFD3-4754C3CF3F9F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9AD891B-8724-C647-853E-D5A31BB08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3749862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B0ED-4BEB-47BD-81C4-36E4144490E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F7E3C4-5413-9C4C-94C5-2DBDAE98D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3426742840"/>
      </p:ext>
    </p:extLst>
  </p:cSld>
  <p:clrMapOvr>
    <a:masterClrMapping/>
  </p:clrMapOvr>
  <p:transition advClick="0">
    <p:random/>
    <p:sndAc>
      <p:stSnd>
        <p:snd r:embed="rId1" name="WHOOSH.WAV"/>
      </p:stSnd>
    </p:sndAc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989" y="274638"/>
            <a:ext cx="8360019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049215" y="1700213"/>
            <a:ext cx="7627328" cy="44259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6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7584C-273A-4244-94A8-195E0991B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492691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178260" y="6381750"/>
            <a:ext cx="2132819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51A7D6-6740-0046-9871-3105D4BD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53200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2240171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B44139-2D94-4E10-AB2E-0F79BEDF3293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4BA608-065B-48AF-87E4-125B4089258F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B36E8E-2D0F-4A52-96C5-A43235DEBCAF}" type="datetime1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F09960-ABA5-448A-A3A7-B3DEAD320D85}" type="datetime1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AA4666-AAC6-44B5-81AB-E44342597066}" type="datetime1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19E1598-3631-41C0-8914-09162DFB5C7B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04EEE8-EB0D-415D-BA1C-6662C4DC0C30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304800" y="6109145"/>
            <a:ext cx="480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IEA ISO 14001, I/Rev.02 </a:t>
            </a:r>
            <a:r>
              <a:rPr lang="en-US" dirty="0" err="1"/>
              <a:t>Copyright@Sentral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0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dit lingkung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91000" y="1905000"/>
            <a:ext cx="487680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</a:rPr>
              <a:t>Training</a:t>
            </a:r>
          </a:p>
          <a:p>
            <a:pPr algn="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Internal audit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4184" y="5105400"/>
            <a:ext cx="2173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FFFF00"/>
                </a:solidFill>
              </a:rPr>
              <a:t>Based On</a:t>
            </a:r>
          </a:p>
          <a:p>
            <a:pPr algn="r"/>
            <a:r>
              <a:rPr lang="en-US" sz="2400" b="1" dirty="0">
                <a:solidFill>
                  <a:srgbClr val="FFFF00"/>
                </a:solidFill>
              </a:rPr>
              <a:t>ISO 14001:2015</a:t>
            </a: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4801" y="3429000"/>
            <a:ext cx="495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SISTEM MANAJEMEN </a:t>
            </a:r>
          </a:p>
          <a:p>
            <a:pPr algn="r"/>
            <a:r>
              <a: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LINGKUNGAN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EFC69C9-0605-4E11-BCAF-D6EEDD5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dit lingkungan 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1237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" y="3880009"/>
            <a:ext cx="435888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3143071"/>
            <a:ext cx="3798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Brush Script MT" pitchFamily="66" charset="0"/>
              </a:rPr>
              <a:t>Klasifikasi</a:t>
            </a:r>
            <a:r>
              <a:rPr lang="en-US" sz="72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F95B4A17-83F3-4DA8-B71A-AEEDFA9FD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kter 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" y="0"/>
            <a:ext cx="9139430" cy="6096000"/>
          </a:xfrm>
          <a:prstGeom prst="rect">
            <a:avLst/>
          </a:prstGeom>
        </p:spPr>
      </p:pic>
      <p:grpSp>
        <p:nvGrpSpPr>
          <p:cNvPr id="5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5486400" cy="6096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6200" y="228600"/>
            <a:ext cx="5210175" cy="5791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Internal Audit (first party)</a:t>
            </a: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Menjaga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keefektifan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External Audit (second party)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Customer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supplier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memastikan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supplier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menerapkan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SML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ISO 14001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perundang-undangan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Extrinsic Audit (third party)                                                       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badan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independent (third party),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e.g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KEMA, SGS, TUV, BVI,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 y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dipunyai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standard 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 lingkungan ISO 14001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0363" marR="0" lvl="0" indent="-360363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Life cycle audit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Umumnya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digunakan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produk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</a:p>
          <a:p>
            <a:pPr marL="360363" marR="0" lvl="0" indent="-360363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Proper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Kementrian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Hidup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/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Bapedal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rencana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pengendalian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disusun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941AA46C-FDAE-4C00-8CFC-C3878961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90600" cy="6858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73125"/>
            <a:endParaRPr lang="id-ID" sz="3100" b="0">
              <a:solidFill>
                <a:schemeClr val="bg1"/>
              </a:solidFill>
              <a:latin typeface="Arial" pitchFamily="34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981808" y="128587"/>
            <a:ext cx="8087656" cy="6577443"/>
            <a:chOff x="475" y="60"/>
            <a:chExt cx="5759" cy="4365"/>
          </a:xfrm>
        </p:grpSpPr>
        <p:sp>
          <p:nvSpPr>
            <p:cNvPr id="35846" name="Oval 28"/>
            <p:cNvSpPr>
              <a:spLocks noChangeArrowheads="1"/>
            </p:cNvSpPr>
            <p:nvPr/>
          </p:nvSpPr>
          <p:spPr bwMode="auto">
            <a:xfrm>
              <a:off x="2120" y="1026"/>
              <a:ext cx="2090" cy="1452"/>
            </a:xfrm>
            <a:prstGeom prst="ellipse">
              <a:avLst/>
            </a:prstGeom>
            <a:solidFill>
              <a:schemeClr val="accent1">
                <a:alpha val="30980"/>
              </a:schemeClr>
            </a:solidFill>
            <a:ln w="12700" cap="sq">
              <a:solidFill>
                <a:srgbClr val="CC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847" name="Text Box 3"/>
            <p:cNvSpPr txBox="1">
              <a:spLocks noChangeArrowheads="1"/>
            </p:cNvSpPr>
            <p:nvPr/>
          </p:nvSpPr>
          <p:spPr bwMode="auto">
            <a:xfrm>
              <a:off x="2073" y="1042"/>
              <a:ext cx="2186" cy="128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Audit: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/>
                <a:t>proses yang </a:t>
              </a:r>
              <a:r>
                <a:rPr lang="en-US" sz="1600" b="0" dirty="0" err="1"/>
                <a:t>sistematik</a:t>
              </a:r>
              <a:r>
                <a:rPr lang="en-US" sz="1600" b="0" dirty="0"/>
                <a:t>, </a:t>
              </a:r>
              <a:r>
                <a:rPr lang="en-US" sz="1600" b="0" dirty="0" err="1"/>
                <a:t>independen</a:t>
              </a:r>
              <a:r>
                <a:rPr lang="en-US" sz="1600" b="0" dirty="0"/>
                <a:t>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terdokumentasi</a:t>
              </a:r>
              <a:r>
                <a:rPr lang="en-US" sz="1600" b="0" dirty="0"/>
                <a:t> </a:t>
              </a:r>
              <a:r>
                <a:rPr lang="en-US" sz="1600" b="0" dirty="0" err="1"/>
                <a:t>untuk</a:t>
              </a:r>
              <a:r>
                <a:rPr lang="en-US" sz="1600" b="0" dirty="0"/>
                <a:t> </a:t>
              </a:r>
              <a:r>
                <a:rPr lang="en-US" sz="1600" b="0" dirty="0" err="1"/>
                <a:t>memperoleh</a:t>
              </a:r>
              <a:r>
                <a:rPr lang="en-US" sz="1600" b="0" dirty="0"/>
                <a:t> </a:t>
              </a:r>
              <a:r>
                <a:rPr lang="en-US" sz="1600" b="0" dirty="0" err="1"/>
                <a:t>bukti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mengevaluasinya</a:t>
              </a:r>
              <a:r>
                <a:rPr lang="en-US" sz="1600" b="0" dirty="0"/>
                <a:t> </a:t>
              </a:r>
              <a:r>
                <a:rPr lang="en-US" sz="1600" b="0" dirty="0" err="1"/>
                <a:t>secara</a:t>
              </a:r>
              <a:r>
                <a:rPr lang="en-US" sz="1600" b="0" dirty="0"/>
                <a:t> </a:t>
              </a:r>
              <a:r>
                <a:rPr lang="en-US" sz="1600" b="0" dirty="0" err="1"/>
                <a:t>objektif</a:t>
              </a:r>
              <a:r>
                <a:rPr lang="en-US" sz="1600" b="0" dirty="0"/>
                <a:t> </a:t>
              </a:r>
              <a:r>
                <a:rPr lang="en-US" sz="1600" b="0" dirty="0" err="1"/>
                <a:t>untuk</a:t>
              </a:r>
              <a:r>
                <a:rPr lang="en-US" sz="1600" b="0" dirty="0"/>
                <a:t> </a:t>
              </a:r>
              <a:r>
                <a:rPr lang="en-US" sz="1600" b="0" dirty="0" err="1"/>
                <a:t>menentukan</a:t>
              </a:r>
              <a:r>
                <a:rPr lang="en-US" sz="1600" b="0" dirty="0"/>
                <a:t> </a:t>
              </a:r>
              <a:r>
                <a:rPr lang="en-US" sz="1600" b="0" dirty="0" err="1"/>
                <a:t>sejauh</a:t>
              </a:r>
              <a:r>
                <a:rPr lang="en-US" sz="1600" b="0" dirty="0"/>
                <a:t> </a:t>
              </a:r>
              <a:r>
                <a:rPr lang="en-US" sz="1600" b="0" dirty="0" err="1"/>
                <a:t>mana</a:t>
              </a:r>
              <a:r>
                <a:rPr lang="en-US" sz="1600" b="0" dirty="0"/>
                <a:t> </a:t>
              </a:r>
              <a:r>
                <a:rPr lang="en-US" sz="1600" b="0" dirty="0" err="1"/>
                <a:t>kriteria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dipenuhi</a:t>
              </a:r>
              <a:endParaRPr lang="en-US" sz="1600" b="0" dirty="0"/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4309" y="1182"/>
              <a:ext cx="1726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Temuan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Hasil</a:t>
              </a:r>
              <a:r>
                <a:rPr lang="en-US" sz="1600" b="0" dirty="0"/>
                <a:t> </a:t>
              </a:r>
              <a:r>
                <a:rPr lang="en-US" sz="1600" b="0" dirty="0" err="1"/>
                <a:t>evaluasi</a:t>
              </a:r>
              <a:r>
                <a:rPr lang="en-US" sz="1600" b="0" dirty="0"/>
                <a:t> </a:t>
              </a:r>
              <a:r>
                <a:rPr lang="en-US" sz="1600" b="0" dirty="0" err="1"/>
                <a:t>dari</a:t>
              </a:r>
              <a:r>
                <a:rPr lang="en-US" sz="1600" b="0" dirty="0"/>
                <a:t> </a:t>
              </a:r>
              <a:r>
                <a:rPr lang="en-US" sz="1600" b="0" dirty="0" err="1"/>
                <a:t>bukti</a:t>
              </a:r>
              <a:r>
                <a:rPr lang="en-US" sz="1600" b="0" dirty="0"/>
                <a:t> audit yang </a:t>
              </a:r>
              <a:r>
                <a:rPr lang="en-US" sz="1600" b="0" dirty="0" err="1"/>
                <a:t>dibandingkan</a:t>
              </a:r>
              <a:r>
                <a:rPr lang="en-US" sz="1600" b="0" dirty="0"/>
                <a:t> </a:t>
              </a:r>
              <a:r>
                <a:rPr lang="en-US" sz="1600" b="0" dirty="0" err="1"/>
                <a:t>dengan</a:t>
              </a:r>
              <a:r>
                <a:rPr lang="en-US" sz="1600" b="0" dirty="0"/>
                <a:t> </a:t>
              </a:r>
              <a:r>
                <a:rPr lang="en-US" sz="1600" b="0" dirty="0" err="1"/>
                <a:t>kriteria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49" name="Text Box 5"/>
            <p:cNvSpPr txBox="1">
              <a:spLocks noChangeArrowheads="1"/>
            </p:cNvSpPr>
            <p:nvPr/>
          </p:nvSpPr>
          <p:spPr bwMode="auto">
            <a:xfrm>
              <a:off x="4214" y="2267"/>
              <a:ext cx="1948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Bukti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Rekaman</a:t>
              </a:r>
              <a:r>
                <a:rPr lang="en-US" sz="1600" b="0" dirty="0"/>
                <a:t>/</a:t>
              </a:r>
              <a:r>
                <a:rPr lang="en-US" sz="1600" b="0" dirty="0" err="1"/>
                <a:t>catatan</a:t>
              </a:r>
              <a:r>
                <a:rPr lang="en-US" sz="1600" b="0" dirty="0"/>
                <a:t>, </a:t>
              </a:r>
              <a:r>
                <a:rPr lang="en-US" sz="1600" b="0" dirty="0" err="1"/>
                <a:t>pernyataan</a:t>
              </a:r>
              <a:r>
                <a:rPr lang="en-US" sz="1600" b="0" dirty="0"/>
                <a:t> </a:t>
              </a:r>
              <a:r>
                <a:rPr lang="en-US" sz="1600" b="0" dirty="0" err="1"/>
                <a:t>fakta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informasi</a:t>
              </a:r>
              <a:r>
                <a:rPr lang="en-US" sz="1600" b="0" dirty="0"/>
                <a:t> </a:t>
              </a:r>
              <a:r>
                <a:rPr lang="en-US" sz="1600" b="0" dirty="0" err="1"/>
                <a:t>lainnya</a:t>
              </a:r>
              <a:r>
                <a:rPr lang="en-US" sz="1600" b="0" dirty="0"/>
                <a:t> yang </a:t>
              </a:r>
              <a:r>
                <a:rPr lang="en-US" sz="1600" b="0" dirty="0" err="1"/>
                <a:t>terkait</a:t>
              </a:r>
              <a:r>
                <a:rPr lang="en-US" sz="1600" b="0" dirty="0"/>
                <a:t> </a:t>
              </a:r>
              <a:r>
                <a:rPr lang="en-US" sz="1600" b="0" dirty="0" err="1"/>
                <a:t>dengan</a:t>
              </a:r>
              <a:r>
                <a:rPr lang="en-US" sz="1600" b="0" dirty="0"/>
                <a:t> </a:t>
              </a:r>
              <a:r>
                <a:rPr lang="en-US" sz="1600" b="0" dirty="0" err="1"/>
                <a:t>kriteria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dapat</a:t>
              </a:r>
              <a:r>
                <a:rPr lang="en-US" sz="1600" b="0" dirty="0"/>
                <a:t> </a:t>
              </a:r>
              <a:r>
                <a:rPr lang="en-US" sz="1600" b="0" dirty="0" err="1"/>
                <a:t>diverifikasi</a:t>
              </a:r>
              <a:endParaRPr lang="en-US" sz="1600" b="0" dirty="0"/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3973" y="3449"/>
              <a:ext cx="2261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Kesimpulan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Hasil</a:t>
              </a:r>
              <a:r>
                <a:rPr lang="en-US" sz="1600" b="0" dirty="0"/>
                <a:t> </a:t>
              </a:r>
              <a:r>
                <a:rPr lang="en-US" sz="1600" b="0" dirty="0" err="1"/>
                <a:t>dari</a:t>
              </a:r>
              <a:r>
                <a:rPr lang="en-US" sz="1600" b="0" dirty="0"/>
                <a:t> </a:t>
              </a:r>
              <a:r>
                <a:rPr lang="en-US" sz="1600" b="0" dirty="0" err="1"/>
                <a:t>suatu</a:t>
              </a:r>
              <a:r>
                <a:rPr lang="en-US" sz="1600" b="0" dirty="0"/>
                <a:t> audit yang </a:t>
              </a:r>
              <a:r>
                <a:rPr lang="en-US" sz="1600" b="0" dirty="0" err="1"/>
                <a:t>disampaikan</a:t>
              </a:r>
              <a:r>
                <a:rPr lang="en-US" sz="1600" b="0" dirty="0"/>
                <a:t> </a:t>
              </a:r>
              <a:r>
                <a:rPr lang="en-US" sz="1600" b="0" dirty="0" err="1"/>
                <a:t>oleh</a:t>
              </a:r>
              <a:r>
                <a:rPr lang="en-US" sz="1600" b="0" dirty="0"/>
                <a:t> </a:t>
              </a:r>
              <a:r>
                <a:rPr lang="en-US" sz="1600" b="0" dirty="0" err="1"/>
                <a:t>tim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setelah</a:t>
              </a:r>
              <a:r>
                <a:rPr lang="en-US" sz="1600" b="0" dirty="0"/>
                <a:t> </a:t>
              </a:r>
              <a:r>
                <a:rPr lang="en-US" sz="1600" b="0" dirty="0" err="1"/>
                <a:t>mempertimbangkan</a:t>
              </a:r>
              <a:r>
                <a:rPr lang="en-US" sz="1600" b="0" dirty="0"/>
                <a:t> </a:t>
              </a:r>
              <a:r>
                <a:rPr lang="en-US" sz="1600" b="0" dirty="0" err="1"/>
                <a:t>tujuan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seluruh</a:t>
              </a:r>
              <a:r>
                <a:rPr lang="en-US" sz="1600" b="0" dirty="0"/>
                <a:t> </a:t>
              </a:r>
              <a:r>
                <a:rPr lang="en-US" sz="1600" b="0" dirty="0" err="1"/>
                <a:t>temuan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2272" y="2530"/>
              <a:ext cx="1713" cy="6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Tim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Satu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lebih</a:t>
              </a:r>
              <a:r>
                <a:rPr lang="en-US" sz="1600" b="0" dirty="0"/>
                <a:t> auditor yang </a:t>
              </a:r>
              <a:r>
                <a:rPr lang="en-US" sz="1600" b="0" dirty="0" err="1"/>
                <a:t>melakukan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2" name="Text Box 8"/>
            <p:cNvSpPr txBox="1">
              <a:spLocks noChangeArrowheads="1"/>
            </p:cNvSpPr>
            <p:nvPr/>
          </p:nvSpPr>
          <p:spPr bwMode="auto">
            <a:xfrm>
              <a:off x="2272" y="3631"/>
              <a:ext cx="1646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Auditor: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/>
                <a:t>Orang yang </a:t>
              </a:r>
              <a:r>
                <a:rPr lang="en-US" sz="1600" b="0" dirty="0" err="1"/>
                <a:t>memiliki</a:t>
              </a:r>
              <a:r>
                <a:rPr lang="en-US" sz="1600" b="0" dirty="0"/>
                <a:t> kompetensi </a:t>
              </a:r>
              <a:r>
                <a:rPr lang="en-US" sz="1600" b="0" dirty="0" err="1"/>
                <a:t>untuk</a:t>
              </a:r>
              <a:r>
                <a:rPr lang="en-US" sz="1600" b="0" dirty="0"/>
                <a:t> </a:t>
              </a:r>
              <a:r>
                <a:rPr lang="en-US" sz="1600" b="0" dirty="0" err="1"/>
                <a:t>melakukan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3" name="Text Box 9"/>
            <p:cNvSpPr txBox="1">
              <a:spLocks noChangeArrowheads="1"/>
            </p:cNvSpPr>
            <p:nvPr/>
          </p:nvSpPr>
          <p:spPr bwMode="auto">
            <a:xfrm>
              <a:off x="481" y="3432"/>
              <a:ext cx="1934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Technical Expert: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/>
                <a:t>Orang yang </a:t>
              </a:r>
              <a:r>
                <a:rPr lang="en-US" sz="1600" b="0" dirty="0" err="1"/>
                <a:t>memiliki</a:t>
              </a:r>
              <a:r>
                <a:rPr lang="en-US" sz="1600" b="0" dirty="0"/>
                <a:t> </a:t>
              </a:r>
              <a:r>
                <a:rPr lang="en-US" sz="1600" b="0" dirty="0" err="1"/>
                <a:t>pengetahuan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keahlian</a:t>
              </a:r>
              <a:r>
                <a:rPr lang="en-US" sz="1600" b="0" dirty="0"/>
                <a:t> </a:t>
              </a:r>
              <a:r>
                <a:rPr lang="en-US" sz="1600" b="0" dirty="0" err="1"/>
                <a:t>khusus</a:t>
              </a:r>
              <a:r>
                <a:rPr lang="en-US" sz="1600" b="0" dirty="0"/>
                <a:t> </a:t>
              </a:r>
              <a:r>
                <a:rPr lang="en-US" sz="1600" b="0" dirty="0" err="1"/>
                <a:t>terhadap</a:t>
              </a:r>
              <a:r>
                <a:rPr lang="en-US" sz="1600" b="0" dirty="0"/>
                <a:t> </a:t>
              </a:r>
              <a:r>
                <a:rPr lang="en-US" sz="1600" b="0" dirty="0" err="1"/>
                <a:t>subyek</a:t>
              </a:r>
              <a:r>
                <a:rPr lang="en-US" sz="1600" b="0" dirty="0"/>
                <a:t> yang </a:t>
              </a:r>
              <a:r>
                <a:rPr lang="en-US" sz="1600" b="0" dirty="0" err="1"/>
                <a:t>diaudit</a:t>
              </a:r>
              <a:endParaRPr lang="en-US" sz="1600" b="0" dirty="0"/>
            </a:p>
          </p:txBody>
        </p:sp>
        <p:sp>
          <p:nvSpPr>
            <p:cNvPr id="35854" name="Text Box 10"/>
            <p:cNvSpPr txBox="1">
              <a:spLocks noChangeArrowheads="1"/>
            </p:cNvSpPr>
            <p:nvPr/>
          </p:nvSpPr>
          <p:spPr bwMode="auto">
            <a:xfrm>
              <a:off x="622" y="2323"/>
              <a:ext cx="1715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Kriteria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Seperangkat</a:t>
              </a:r>
              <a:r>
                <a:rPr lang="en-US" sz="1600" b="0" dirty="0"/>
                <a:t> </a:t>
              </a:r>
              <a:r>
                <a:rPr lang="en-US" sz="1600" b="0" dirty="0" err="1"/>
                <a:t>kebijakan</a:t>
              </a:r>
              <a:r>
                <a:rPr lang="en-US" sz="1600" b="0" dirty="0"/>
                <a:t>, </a:t>
              </a:r>
              <a:r>
                <a:rPr lang="en-US" sz="1600" b="0" dirty="0" err="1"/>
                <a:t>prosedur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persyaratan</a:t>
              </a:r>
              <a:r>
                <a:rPr lang="en-US" sz="1600" b="0" dirty="0"/>
                <a:t> yang </a:t>
              </a:r>
              <a:r>
                <a:rPr lang="en-US" sz="1600" b="0" dirty="0" err="1"/>
                <a:t>digunakan</a:t>
              </a:r>
              <a:r>
                <a:rPr lang="en-US" sz="1600" b="0" dirty="0"/>
                <a:t> </a:t>
              </a:r>
              <a:r>
                <a:rPr lang="en-US" sz="1600" b="0" dirty="0" err="1"/>
                <a:t>sebagai</a:t>
              </a:r>
              <a:r>
                <a:rPr lang="en-US" sz="1600" b="0" dirty="0"/>
                <a:t> </a:t>
              </a:r>
              <a:r>
                <a:rPr lang="en-US" sz="1600" b="0" dirty="0" err="1"/>
                <a:t>acuan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5" name="Text Box 11"/>
            <p:cNvSpPr txBox="1">
              <a:spLocks noChangeArrowheads="1"/>
            </p:cNvSpPr>
            <p:nvPr/>
          </p:nvSpPr>
          <p:spPr bwMode="auto">
            <a:xfrm>
              <a:off x="475" y="485"/>
              <a:ext cx="1644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Klien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Organisasi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orang yang </a:t>
              </a:r>
              <a:r>
                <a:rPr lang="en-US" sz="1600" b="0" dirty="0" err="1"/>
                <a:t>meminta</a:t>
              </a:r>
              <a:r>
                <a:rPr lang="en-US" sz="1600" b="0" dirty="0"/>
                <a:t> </a:t>
              </a:r>
              <a:r>
                <a:rPr lang="en-US" sz="1600" b="0" dirty="0" err="1"/>
                <a:t>pelaksanaan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6" name="Text Box 12"/>
            <p:cNvSpPr txBox="1">
              <a:spLocks noChangeArrowheads="1"/>
            </p:cNvSpPr>
            <p:nvPr/>
          </p:nvSpPr>
          <p:spPr bwMode="auto">
            <a:xfrm>
              <a:off x="1971" y="60"/>
              <a:ext cx="2388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>
                  <a:latin typeface="+mj-lt"/>
                </a:rPr>
                <a:t>Program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>
                  <a:latin typeface="+mj-lt"/>
                </a:rPr>
                <a:t>Sekumpulan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rencana</a:t>
              </a:r>
              <a:r>
                <a:rPr lang="en-US" sz="1600" b="0" dirty="0">
                  <a:latin typeface="+mj-lt"/>
                </a:rPr>
                <a:t> audit yang </a:t>
              </a:r>
              <a:r>
                <a:rPr lang="en-US" sz="1600" b="0" dirty="0" err="1">
                  <a:latin typeface="+mj-lt"/>
                </a:rPr>
                <a:t>direncanakan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dalam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waktu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tertentu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dan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diarahkan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untuk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maksud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tertentu</a:t>
              </a:r>
              <a:endParaRPr lang="en-US" sz="1600" b="0" dirty="0">
                <a:latin typeface="+mj-lt"/>
              </a:endParaRPr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4441" y="240"/>
              <a:ext cx="1391" cy="6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Auditee</a:t>
              </a:r>
              <a:r>
                <a:rPr lang="en-US" sz="1600" dirty="0"/>
                <a:t>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Organisasi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orang yang </a:t>
              </a:r>
              <a:r>
                <a:rPr lang="en-US" sz="1600" b="0" dirty="0" err="1"/>
                <a:t>diaudit</a:t>
              </a:r>
              <a:endParaRPr lang="en-US" sz="1600" b="0" dirty="0"/>
            </a:p>
          </p:txBody>
        </p:sp>
        <p:sp>
          <p:nvSpPr>
            <p:cNvPr id="35858" name="Line 14"/>
            <p:cNvSpPr>
              <a:spLocks noChangeShapeType="1"/>
            </p:cNvSpPr>
            <p:nvPr/>
          </p:nvSpPr>
          <p:spPr bwMode="auto">
            <a:xfrm flipH="1" flipV="1">
              <a:off x="1921" y="720"/>
              <a:ext cx="519" cy="517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59" name="Line 15"/>
            <p:cNvSpPr>
              <a:spLocks noChangeShapeType="1"/>
            </p:cNvSpPr>
            <p:nvPr/>
          </p:nvSpPr>
          <p:spPr bwMode="auto">
            <a:xfrm flipH="1" flipV="1">
              <a:off x="3140" y="885"/>
              <a:ext cx="0" cy="18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0" name="Line 16"/>
            <p:cNvSpPr>
              <a:spLocks noChangeShapeType="1"/>
            </p:cNvSpPr>
            <p:nvPr/>
          </p:nvSpPr>
          <p:spPr bwMode="auto">
            <a:xfrm flipH="1" flipV="1">
              <a:off x="4162" y="1776"/>
              <a:ext cx="336" cy="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1" name="Line 17"/>
            <p:cNvSpPr>
              <a:spLocks noChangeShapeType="1"/>
            </p:cNvSpPr>
            <p:nvPr/>
          </p:nvSpPr>
          <p:spPr bwMode="auto">
            <a:xfrm flipV="1">
              <a:off x="3973" y="720"/>
              <a:ext cx="539" cy="55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2" name="Line 18"/>
            <p:cNvSpPr>
              <a:spLocks noChangeShapeType="1"/>
            </p:cNvSpPr>
            <p:nvPr/>
          </p:nvSpPr>
          <p:spPr bwMode="auto">
            <a:xfrm flipH="1" flipV="1">
              <a:off x="3140" y="2258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3" name="Line 19"/>
            <p:cNvSpPr>
              <a:spLocks noChangeShapeType="1"/>
            </p:cNvSpPr>
            <p:nvPr/>
          </p:nvSpPr>
          <p:spPr bwMode="auto">
            <a:xfrm flipH="1" flipV="1">
              <a:off x="3086" y="3136"/>
              <a:ext cx="4" cy="48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4" name="Line 20"/>
            <p:cNvSpPr>
              <a:spLocks noChangeShapeType="1"/>
            </p:cNvSpPr>
            <p:nvPr/>
          </p:nvSpPr>
          <p:spPr bwMode="auto">
            <a:xfrm flipH="1" flipV="1">
              <a:off x="5132" y="2016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 flipH="1" flipV="1">
              <a:off x="5132" y="3224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 flipH="1" flipV="1">
              <a:off x="2246" y="3818"/>
              <a:ext cx="33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stealth" w="sm" len="sm"/>
              <a:tailEnd type="stealth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 flipV="1">
              <a:off x="1986" y="2425"/>
              <a:ext cx="758" cy="1039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8" name="Line 24"/>
            <p:cNvSpPr>
              <a:spLocks noChangeShapeType="1"/>
            </p:cNvSpPr>
            <p:nvPr/>
          </p:nvSpPr>
          <p:spPr bwMode="auto">
            <a:xfrm flipV="1">
              <a:off x="1584" y="1939"/>
              <a:ext cx="593" cy="365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633" y="1344"/>
              <a:ext cx="1288" cy="803"/>
              <a:chOff x="607" y="1271"/>
              <a:chExt cx="1287" cy="803"/>
            </a:xfrm>
          </p:grpSpPr>
          <p:pic>
            <p:nvPicPr>
              <p:cNvPr id="35870" name="Picture 26" descr="working5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b="9256"/>
              <a:stretch/>
            </p:blipFill>
            <p:spPr bwMode="auto">
              <a:xfrm>
                <a:off x="607" y="1271"/>
                <a:ext cx="1088" cy="803"/>
              </a:xfrm>
              <a:prstGeom prst="rect">
                <a:avLst/>
              </a:prstGeom>
              <a:solidFill>
                <a:srgbClr val="0033CC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871" name="Rectangle 27"/>
              <p:cNvSpPr>
                <a:spLocks noChangeArrowheads="1"/>
              </p:cNvSpPr>
              <p:nvPr/>
            </p:nvSpPr>
            <p:spPr bwMode="auto">
              <a:xfrm>
                <a:off x="806" y="1706"/>
                <a:ext cx="1088" cy="136"/>
              </a:xfrm>
              <a:prstGeom prst="rect">
                <a:avLst/>
              </a:prstGeom>
              <a:solidFill>
                <a:srgbClr val="FFFFFF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</p:grpSp>
      </p:grpSp>
      <p:sp>
        <p:nvSpPr>
          <p:cNvPr id="35844" name="WordArt 29"/>
          <p:cNvSpPr>
            <a:spLocks noChangeArrowheads="1" noChangeShapeType="1" noTextEdit="1"/>
          </p:cNvSpPr>
          <p:nvPr/>
        </p:nvSpPr>
        <p:spPr bwMode="auto">
          <a:xfrm rot="5400000">
            <a:off x="-2557096" y="3166696"/>
            <a:ext cx="6096000" cy="524608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3600" b="1" kern="10" dirty="0">
                <a:ln w="12700">
                  <a:solidFill>
                    <a:srgbClr val="C4B596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53882" dir="2700000" algn="ctr" rotWithShape="0">
                    <a:srgbClr val="CBCBCB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KONSEP AUDIT</a:t>
            </a:r>
          </a:p>
        </p:txBody>
      </p:sp>
      <p:sp>
        <p:nvSpPr>
          <p:cNvPr id="35845" name="Text Box 32"/>
          <p:cNvSpPr txBox="1">
            <a:spLocks noChangeArrowheads="1"/>
          </p:cNvSpPr>
          <p:nvPr/>
        </p:nvSpPr>
        <p:spPr bwMode="auto">
          <a:xfrm>
            <a:off x="6553200" y="-76200"/>
            <a:ext cx="25937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ISO 19011:2018</a:t>
            </a:r>
          </a:p>
        </p:txBody>
      </p:sp>
      <p:sp>
        <p:nvSpPr>
          <p:cNvPr id="33" name="Footer Placeholder 10">
            <a:extLst>
              <a:ext uri="{FF2B5EF4-FFF2-40B4-BE49-F238E27FC236}">
                <a16:creationId xmlns:a16="http://schemas.microsoft.com/office/drawing/2014/main" id="{89F49D5C-A365-4572-A536-26BF294B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0" y="1318846"/>
            <a:ext cx="535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920" r="-1"/>
          <a:stretch/>
        </p:blipFill>
        <p:spPr>
          <a:xfrm>
            <a:off x="0" y="220228"/>
            <a:ext cx="3456384" cy="635914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324A-38AA-40F1-8138-5059BE227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B7779-744F-477C-853F-516D663BF188}" type="slidenum">
              <a:rPr kumimoji="0" lang="id-ID" sz="1108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1108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A5A9A5-F3DD-4884-B784-0239CC159BBA}"/>
              </a:ext>
            </a:extLst>
          </p:cNvPr>
          <p:cNvSpPr/>
          <p:nvPr/>
        </p:nvSpPr>
        <p:spPr>
          <a:xfrm>
            <a:off x="1899139" y="228600"/>
            <a:ext cx="7127757" cy="88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0" cap="none" spc="665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 PRINSIP AUDIT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0" cap="none" spc="665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ISO 19011-201</a:t>
            </a:r>
            <a:r>
              <a:rPr kumimoji="0" lang="id-ID" sz="2585" b="1" i="0" u="none" strike="noStrike" kern="10" cap="none" spc="665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  <a:endParaRPr kumimoji="0" lang="en-US" sz="2585" b="1" i="0" u="none" strike="noStrike" kern="10" cap="none" spc="665" normalizeH="0" baseline="0" noProof="0" dirty="0">
              <a:ln w="9525">
                <a:noFill/>
                <a:round/>
                <a:headEnd/>
                <a:tailEnd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DCFA2979-4D02-4895-B24B-14BB5F36E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09" y="1322775"/>
            <a:ext cx="696350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Integritas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Fondasi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profesional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Mempunyai etika, jujur, bertanggungjawab, kompeten, tidak memihak, tidak mudah dipengaruhi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Kejujuran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Penyampaian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Kewajiban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melaporkan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sebenarnya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tepat</a:t>
            </a:r>
            <a:endParaRPr kumimoji="0" lang="id-ID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Memegang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Nilai-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nilai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Profesionalisme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Menerapkan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ketepatan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pengambilan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keputusan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pelaksanaan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Rahasia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enjaga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kerah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sia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informasi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auditee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Independen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Objektif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terhindar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konflik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kepentingan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Bukti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berdasarkan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Fakta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Metoda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rasional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mencapai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kesimpulan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 yang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dipercaya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proses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 yang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sistematis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Bukti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diverifikasi</a:t>
            </a:r>
            <a:endParaRPr kumimoji="0" lang="id-ID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Pendekatan Risiko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Melakukan audit dengan mempertimbangkan risiko dan peluang, audit fokus terhadap hal-hal yang signifikan terhadap pencapaian tujuan audit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32A0550-DF8C-4DCF-9618-2307B1A9D719}"/>
              </a:ext>
            </a:extLst>
          </p:cNvPr>
          <p:cNvSpPr txBox="1">
            <a:spLocks/>
          </p:cNvSpPr>
          <p:nvPr/>
        </p:nvSpPr>
        <p:spPr>
          <a:xfrm>
            <a:off x="-169891" y="6403191"/>
            <a:ext cx="480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IEA ISO 14001, I/Rev.03 Copyright@Sentral Sistem Desember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38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F023-4A4C-5B4E-A273-8EF9098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8233" y="323573"/>
          <a:ext cx="6899367" cy="62296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73830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1848937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3528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58638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14252" y="793524"/>
            <a:ext cx="1319348" cy="6977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Sasaran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746760" y="1698890"/>
            <a:ext cx="1463040" cy="8472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Mengevaluasi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Resiko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Peluang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762000" y="2759478"/>
            <a:ext cx="1447800" cy="548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5.4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566852" y="3231924"/>
            <a:ext cx="1319348" cy="550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5.5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191000" y="3231924"/>
            <a:ext cx="1319348" cy="58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5919652" y="1906043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5.7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Meninjau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Meningkatkan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840377" y="4094077"/>
            <a:ext cx="1319348" cy="533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Inisiasi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838200" y="4875987"/>
            <a:ext cx="1319348" cy="57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Persiapan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Aktifitas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441665" y="4845194"/>
            <a:ext cx="1319348" cy="609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6.4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Aktifitas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441665" y="5694694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6.5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Persiapan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Laporan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167052" y="5680176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6.6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Penyelesaian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5848758" y="4675475"/>
            <a:ext cx="1319348" cy="74458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6.7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473926" y="1491255"/>
            <a:ext cx="4354" cy="207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478280" y="2546124"/>
            <a:ext cx="7620" cy="213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1926772" y="2867252"/>
            <a:ext cx="199209" cy="10809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86200" y="3507333"/>
            <a:ext cx="304800" cy="15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510348" y="2650625"/>
            <a:ext cx="1068978" cy="8721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3974637" y="-698646"/>
            <a:ext cx="763653" cy="44457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09600" y="3941677"/>
            <a:ext cx="838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497874" y="4627480"/>
            <a:ext cx="2177" cy="248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101339" y="5454792"/>
            <a:ext cx="0" cy="23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57548" y="5149993"/>
            <a:ext cx="2841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61013" y="6052467"/>
            <a:ext cx="406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486400" y="5420057"/>
            <a:ext cx="1022032" cy="63241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4724400" y="3765324"/>
            <a:ext cx="0" cy="1929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351651" y="3518694"/>
            <a:ext cx="546268" cy="176729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7620000" y="1491255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Penyusunan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7616052" y="4586101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34" name="Footer Placeholder 10">
            <a:extLst>
              <a:ext uri="{FF2B5EF4-FFF2-40B4-BE49-F238E27FC236}">
                <a16:creationId xmlns:a16="http://schemas.microsoft.com/office/drawing/2014/main" id="{9403545B-FE50-41A2-BBEF-A35BC33849B3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0332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/>
              <a:t>Penetapan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Peluang</a:t>
            </a:r>
            <a:r>
              <a:rPr lang="en-US" sz="1800" dirty="0"/>
              <a:t> yang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berdampak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pencapaian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audit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Perencanaan</a:t>
            </a:r>
            <a:r>
              <a:rPr lang="en-US" sz="1400" dirty="0"/>
              <a:t>, </a:t>
            </a:r>
            <a:r>
              <a:rPr lang="en-US" sz="1400" dirty="0" err="1"/>
              <a:t>permasalahan</a:t>
            </a:r>
            <a:r>
              <a:rPr lang="en-US" sz="1400" dirty="0"/>
              <a:t> di </a:t>
            </a:r>
            <a:r>
              <a:rPr lang="en-US" sz="1400" dirty="0" err="1"/>
              <a:t>perencanaan</a:t>
            </a:r>
            <a:r>
              <a:rPr lang="en-US" sz="1400" dirty="0"/>
              <a:t>, scope, </a:t>
            </a:r>
            <a:r>
              <a:rPr lang="en-US" sz="1400" dirty="0" err="1"/>
              <a:t>jumlah</a:t>
            </a:r>
            <a:r>
              <a:rPr lang="en-US" sz="1400" dirty="0"/>
              <a:t>, </a:t>
            </a:r>
            <a:r>
              <a:rPr lang="en-US" sz="1400" dirty="0" err="1"/>
              <a:t>durasi</a:t>
            </a:r>
            <a:r>
              <a:rPr lang="en-US" sz="1400" dirty="0"/>
              <a:t>, </a:t>
            </a:r>
            <a:r>
              <a:rPr lang="en-US" sz="1400" dirty="0" err="1"/>
              <a:t>waktu</a:t>
            </a:r>
            <a:r>
              <a:rPr lang="en-US" sz="1400" dirty="0"/>
              <a:t>, </a:t>
            </a:r>
            <a:r>
              <a:rPr lang="en-US" sz="1400" dirty="0" err="1"/>
              <a:t>lokasi</a:t>
            </a:r>
            <a:r>
              <a:rPr lang="en-US" sz="1400" dirty="0"/>
              <a:t> schedule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, </a:t>
            </a:r>
            <a:r>
              <a:rPr lang="en-US" sz="1400" dirty="0" err="1"/>
              <a:t>waktu</a:t>
            </a:r>
            <a:r>
              <a:rPr lang="en-US" sz="1400" dirty="0"/>
              <a:t>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cukup</a:t>
            </a:r>
            <a:r>
              <a:rPr lang="en-US" sz="1400" dirty="0"/>
              <a:t>, </a:t>
            </a:r>
            <a:r>
              <a:rPr lang="en-US" sz="1400" dirty="0" err="1"/>
              <a:t>peralatan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/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pelatihan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pengembangan</a:t>
            </a:r>
            <a:r>
              <a:rPr lang="en-US" sz="1400" dirty="0"/>
              <a:t> </a:t>
            </a:r>
            <a:r>
              <a:rPr lang="en-US" sz="1400" dirty="0" err="1"/>
              <a:t>pogram</a:t>
            </a:r>
            <a:r>
              <a:rPr lang="en-US" sz="1400" dirty="0"/>
              <a:t> audit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Pemilihan</a:t>
            </a:r>
            <a:r>
              <a:rPr lang="en-US" sz="1400" dirty="0"/>
              <a:t> team audit, </a:t>
            </a:r>
            <a:r>
              <a:rPr lang="en-US" sz="1400" dirty="0" err="1"/>
              <a:t>ketidakcukupan</a:t>
            </a:r>
            <a:r>
              <a:rPr lang="en-US" sz="1400" dirty="0"/>
              <a:t> </a:t>
            </a:r>
            <a:r>
              <a:rPr lang="en-US" sz="1400" dirty="0" err="1"/>
              <a:t>kompetensi</a:t>
            </a:r>
            <a:r>
              <a:rPr lang="en-US" sz="14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Komunikasi</a:t>
            </a:r>
            <a:r>
              <a:rPr lang="en-US" sz="1400" dirty="0"/>
              <a:t>, </a:t>
            </a:r>
            <a:r>
              <a:rPr lang="en-US" sz="1400" dirty="0" err="1"/>
              <a:t>ketidakefektifan</a:t>
            </a:r>
            <a:r>
              <a:rPr lang="en-US" sz="1400" dirty="0"/>
              <a:t> </a:t>
            </a:r>
            <a:r>
              <a:rPr lang="en-US" sz="1400" dirty="0" err="1"/>
              <a:t>komunikasi</a:t>
            </a:r>
            <a:r>
              <a:rPr lang="en-US" sz="1400" dirty="0"/>
              <a:t> proses </a:t>
            </a:r>
            <a:r>
              <a:rPr lang="en-US" sz="1400" dirty="0" err="1"/>
              <a:t>komunikasi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Pelaksanaan</a:t>
            </a:r>
            <a:r>
              <a:rPr lang="en-US" sz="1400" dirty="0"/>
              <a:t>, </a:t>
            </a:r>
            <a:r>
              <a:rPr lang="en-US" sz="1400" dirty="0" err="1"/>
              <a:t>ketidakefektifan</a:t>
            </a:r>
            <a:r>
              <a:rPr lang="en-US" sz="1400" dirty="0"/>
              <a:t> </a:t>
            </a:r>
            <a:r>
              <a:rPr lang="en-US" sz="1400" dirty="0" err="1"/>
              <a:t>koordinasi</a:t>
            </a:r>
            <a:r>
              <a:rPr lang="en-US" sz="1400" dirty="0"/>
              <a:t> </a:t>
            </a:r>
            <a:r>
              <a:rPr lang="en-US" sz="1400" dirty="0" err="1"/>
              <a:t>didalam</a:t>
            </a:r>
            <a:r>
              <a:rPr lang="en-US" sz="1400" dirty="0"/>
              <a:t> program audit, </a:t>
            </a:r>
            <a:r>
              <a:rPr lang="en-US" sz="1400" dirty="0" err="1"/>
              <a:t>kerahasiaan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yang </a:t>
            </a:r>
            <a:r>
              <a:rPr lang="en-US" sz="1400" dirty="0" err="1"/>
              <a:t>terdokumentasi</a:t>
            </a:r>
            <a:r>
              <a:rPr lang="en-US" sz="1400" dirty="0"/>
              <a:t> (documented information), </a:t>
            </a:r>
            <a:r>
              <a:rPr lang="en-US" sz="1400" dirty="0" err="1"/>
              <a:t>kegagalan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memproteksi</a:t>
            </a:r>
            <a:r>
              <a:rPr lang="en-US" sz="1400" dirty="0"/>
              <a:t> </a:t>
            </a:r>
            <a:r>
              <a:rPr lang="en-US" sz="1400" dirty="0" err="1"/>
              <a:t>catatan</a:t>
            </a:r>
            <a:r>
              <a:rPr lang="en-US" sz="1400" dirty="0"/>
              <a:t>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Memantau</a:t>
            </a:r>
            <a:r>
              <a:rPr lang="en-US" sz="1400" dirty="0"/>
              <a:t>, </a:t>
            </a:r>
            <a:r>
              <a:rPr lang="en-US" sz="1400" dirty="0" err="1"/>
              <a:t>mereview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peningkatan</a:t>
            </a:r>
            <a:r>
              <a:rPr lang="en-US" sz="1400" dirty="0"/>
              <a:t> program audit,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kerjasama</a:t>
            </a:r>
            <a:r>
              <a:rPr lang="en-US" sz="1400" dirty="0"/>
              <a:t> auditee,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diperiksa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endParaRPr lang="en-US" sz="1400" dirty="0"/>
          </a:p>
          <a:p>
            <a:pPr marL="400050">
              <a:buFont typeface="+mj-lt"/>
              <a:buAutoNum type="arabicPeriod"/>
            </a:pP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meningkatkan</a:t>
            </a:r>
            <a:r>
              <a:rPr lang="en-US" sz="1800" dirty="0"/>
              <a:t> program audit  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Pelaksanaan</a:t>
            </a:r>
            <a:r>
              <a:rPr lang="en-US" sz="1400" dirty="0"/>
              <a:t> multiple audit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Minimalisasi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perjalanan</a:t>
            </a:r>
            <a:endParaRPr lang="en-US" sz="1400" dirty="0"/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Penyesuaian</a:t>
            </a:r>
            <a:r>
              <a:rPr lang="en-US" sz="1400" dirty="0"/>
              <a:t> level </a:t>
            </a:r>
            <a:r>
              <a:rPr lang="en-US" sz="1400" dirty="0" err="1"/>
              <a:t>kompetensi</a:t>
            </a:r>
            <a:r>
              <a:rPr lang="en-US" sz="1400" dirty="0"/>
              <a:t> team audit </a:t>
            </a:r>
            <a:r>
              <a:rPr lang="en-US" sz="1400" dirty="0" err="1"/>
              <a:t>sesuai</a:t>
            </a:r>
            <a:r>
              <a:rPr lang="en-US" sz="1400" dirty="0"/>
              <a:t> level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audit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Penyesuaian</a:t>
            </a:r>
            <a:r>
              <a:rPr lang="en-US" sz="1400" dirty="0"/>
              <a:t> </a:t>
            </a:r>
            <a:r>
              <a:rPr lang="en-US" sz="1400" dirty="0" err="1"/>
              <a:t>tanggal</a:t>
            </a:r>
            <a:r>
              <a:rPr lang="en-US" sz="1400" dirty="0"/>
              <a:t> audit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keberadaan</a:t>
            </a:r>
            <a:r>
              <a:rPr lang="en-US" sz="1400" dirty="0"/>
              <a:t> staff </a:t>
            </a:r>
            <a:r>
              <a:rPr lang="en-US" sz="1400" dirty="0" err="1"/>
              <a:t>kunci</a:t>
            </a:r>
            <a:r>
              <a:rPr lang="en-US" sz="1400" dirty="0"/>
              <a:t> auditee</a:t>
            </a:r>
          </a:p>
          <a:p>
            <a:pPr marL="857250" lvl="1" indent="-342900">
              <a:buFont typeface="+mj-lt"/>
              <a:buAutoNum type="alphaLcParenR"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5.3 </a:t>
            </a:r>
            <a:r>
              <a:rPr lang="en-US" sz="2400" dirty="0" err="1"/>
              <a:t>Menetapkan</a:t>
            </a:r>
            <a:r>
              <a:rPr lang="en-US" sz="2400" dirty="0"/>
              <a:t> dan </a:t>
            </a:r>
            <a:r>
              <a:rPr lang="en-US" sz="2400" dirty="0" err="1"/>
              <a:t>Mengevaluasi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dan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/>
              <a:t>dari</a:t>
            </a:r>
            <a:r>
              <a:rPr lang="en-US" sz="2400" dirty="0"/>
              <a:t> Program Audit </a:t>
            </a:r>
            <a:r>
              <a:rPr lang="en-US" sz="2400" u="sng" dirty="0">
                <a:solidFill>
                  <a:srgbClr val="FF0000"/>
                </a:solidFill>
              </a:rPr>
              <a:t>(NEW, ISO 19011:2018)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199B5654-89E3-4ED3-B7D4-4B65AF3B764D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599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Mengadopsi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program audit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yang </a:t>
            </a:r>
            <a:r>
              <a:rPr lang="en-US" sz="1800" dirty="0" err="1"/>
              <a:t>diberikan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auditee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Perencanaan</a:t>
            </a:r>
            <a:r>
              <a:rPr lang="en-US" sz="1800" dirty="0"/>
              <a:t> audit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audit </a:t>
            </a:r>
            <a:r>
              <a:rPr lang="en-US" sz="1800" dirty="0" err="1"/>
              <a:t>terhadap</a:t>
            </a:r>
            <a:r>
              <a:rPr lang="en-US" sz="1800" dirty="0"/>
              <a:t> proses </a:t>
            </a:r>
            <a:r>
              <a:rPr lang="en-US" sz="1800" dirty="0" err="1"/>
              <a:t>dari</a:t>
            </a:r>
            <a:r>
              <a:rPr lang="en-US" sz="1800" dirty="0"/>
              <a:t> auditee,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menetapkan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klien</a:t>
            </a:r>
            <a:r>
              <a:rPr lang="en-US" sz="1800" dirty="0"/>
              <a:t> audit, team audit </a:t>
            </a:r>
            <a:r>
              <a:rPr lang="en-US" sz="1800" dirty="0" err="1"/>
              <a:t>dan</a:t>
            </a:r>
            <a:r>
              <a:rPr lang="en-US" sz="1800" dirty="0"/>
              <a:t> auditee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pencapaian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audit </a:t>
            </a:r>
            <a:r>
              <a:rPr lang="en-US" sz="1800" dirty="0" err="1"/>
              <a:t>akibat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perencanaan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efektif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auditee yang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 marL="357188" lvl="1" indent="0">
              <a:buNone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akibat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kehadiran</a:t>
            </a:r>
            <a:r>
              <a:rPr lang="en-US" sz="1600" dirty="0"/>
              <a:t> team audit yang </a:t>
            </a:r>
            <a:r>
              <a:rPr lang="en-US" sz="1600" dirty="0" err="1"/>
              <a:t>mempengaruhi</a:t>
            </a:r>
            <a:r>
              <a:rPr lang="en-US" sz="1600" dirty="0"/>
              <a:t> </a:t>
            </a:r>
            <a:r>
              <a:rPr lang="en-US" sz="1600" dirty="0" err="1"/>
              <a:t>pengaturan</a:t>
            </a:r>
            <a:r>
              <a:rPr lang="en-US" sz="1600" dirty="0"/>
              <a:t> di QHSE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, </a:t>
            </a:r>
            <a:r>
              <a:rPr lang="en-US" sz="1600" dirty="0" err="1"/>
              <a:t>jasa</a:t>
            </a:r>
            <a:r>
              <a:rPr lang="en-US" sz="1600" dirty="0"/>
              <a:t>, personal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infrastruktur</a:t>
            </a:r>
            <a:r>
              <a:rPr lang="en-US" sz="1600" dirty="0"/>
              <a:t> (</a:t>
            </a:r>
            <a:r>
              <a:rPr lang="en-US" sz="1600" dirty="0" err="1"/>
              <a:t>misalnya</a:t>
            </a:r>
            <a:r>
              <a:rPr lang="en-US" sz="1600" dirty="0"/>
              <a:t> </a:t>
            </a:r>
            <a:r>
              <a:rPr lang="en-US" sz="1600" dirty="0" err="1"/>
              <a:t>kontaminasi</a:t>
            </a:r>
            <a:r>
              <a:rPr lang="en-US" sz="1600" dirty="0"/>
              <a:t> di clean room)</a:t>
            </a:r>
          </a:p>
          <a:p>
            <a:pPr marL="0" indent="0">
              <a:buNone/>
            </a:pPr>
            <a:endParaRPr lang="en-US" sz="1600" dirty="0"/>
          </a:p>
          <a:p>
            <a:pPr marL="857250" lvl="1" indent="-342900">
              <a:buFont typeface="+mj-lt"/>
              <a:buAutoNum type="alphaLcParenR"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6.3.2.1. </a:t>
            </a: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perencanaan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FF0000"/>
                </a:solidFill>
              </a:rPr>
              <a:t>(NEW ISO 19011:2018 !!)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73E2518E-E9E6-47D9-969D-5EF20DC0E66B}"/>
              </a:ext>
            </a:extLst>
          </p:cNvPr>
          <p:cNvSpPr txBox="1">
            <a:spLocks/>
          </p:cNvSpPr>
          <p:nvPr/>
        </p:nvSpPr>
        <p:spPr>
          <a:xfrm>
            <a:off x="190501" y="6492875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75776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01995" y="532338"/>
            <a:ext cx="5169993" cy="1055077"/>
          </a:xfrm>
          <a:noFill/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3692" b="1" dirty="0" err="1"/>
              <a:t>Fungsi</a:t>
            </a:r>
            <a:r>
              <a:rPr lang="en-US" sz="3692" b="1" dirty="0"/>
              <a:t> Internal Audit yang </a:t>
            </a:r>
            <a:r>
              <a:rPr lang="en-US" sz="3692" b="1" dirty="0" err="1"/>
              <a:t>baik</a:t>
            </a:r>
            <a:r>
              <a:rPr lang="en-US" sz="3692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4745" y="2044202"/>
            <a:ext cx="5257243" cy="4340625"/>
          </a:xfrm>
          <a:noFill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err="1"/>
              <a:t>Bukan</a:t>
            </a:r>
            <a:r>
              <a:rPr lang="en-US" b="1" dirty="0"/>
              <a:t> </a:t>
            </a:r>
            <a:r>
              <a:rPr lang="en-US" b="1" dirty="0" err="1"/>
              <a:t>mencari</a:t>
            </a:r>
            <a:r>
              <a:rPr lang="en-US" b="1" dirty="0"/>
              <a:t> </a:t>
            </a:r>
            <a:r>
              <a:rPr lang="en-US" b="1" u="sng" dirty="0" err="1"/>
              <a:t>pelanggaran</a:t>
            </a:r>
            <a:r>
              <a:rPr lang="en-US" b="1" dirty="0"/>
              <a:t> yang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oleh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sasaran</a:t>
            </a:r>
            <a:r>
              <a:rPr lang="en-US" b="1" dirty="0"/>
              <a:t> </a:t>
            </a:r>
            <a:r>
              <a:rPr lang="en-US" b="1" dirty="0" err="1"/>
              <a:t>tembaknya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endParaRPr lang="en-US" sz="1846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3323" b="1" dirty="0" err="1"/>
              <a:t>Tetapi</a:t>
            </a:r>
            <a:r>
              <a:rPr lang="en-US" sz="3323" b="1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23" b="1" u="sng" dirty="0" err="1"/>
              <a:t>Melihat</a:t>
            </a:r>
            <a:r>
              <a:rPr lang="en-US" sz="3323" b="1" u="sng" dirty="0"/>
              <a:t> </a:t>
            </a:r>
            <a:r>
              <a:rPr lang="en-US" sz="3323" b="1" u="sng" dirty="0" err="1"/>
              <a:t>Kelemahan</a:t>
            </a:r>
            <a:r>
              <a:rPr lang="en-US" sz="3323" b="1" u="sng" dirty="0"/>
              <a:t> Sistem </a:t>
            </a:r>
            <a:r>
              <a:rPr lang="en-US" sz="3323" b="1" u="sng" dirty="0" err="1"/>
              <a:t>Manajemen</a:t>
            </a:r>
            <a:r>
              <a:rPr lang="en-US" sz="3323" b="1" u="sng" dirty="0"/>
              <a:t>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801995" y="1905000"/>
            <a:ext cx="4173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EE16F3-86D6-498D-B775-6FC6061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14745" cy="6858000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9C1FEDB4-47BB-4771-9292-6B7E507B18C8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6649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2" name="Rectangle 16"/>
          <p:cNvSpPr>
            <a:spLocks noGrp="1" noChangeArrowheads="1"/>
          </p:cNvSpPr>
          <p:nvPr>
            <p:ph type="title"/>
          </p:nvPr>
        </p:nvSpPr>
        <p:spPr>
          <a:xfrm>
            <a:off x="351663" y="111061"/>
            <a:ext cx="8204572" cy="395657"/>
          </a:xfrm>
          <a:noFill/>
        </p:spPr>
        <p:txBody>
          <a:bodyPr vert="horz" lIns="80562" tIns="40280" rIns="80562" bIns="40280" rtlCol="0" anchor="ctr">
            <a:normAutofit fontScale="90000"/>
          </a:bodyPr>
          <a:lstStyle/>
          <a:p>
            <a:pPr eaLnBrk="1" hangingPunct="1"/>
            <a:r>
              <a:rPr lang="en-US" sz="2215" dirty="0" err="1"/>
              <a:t>Perbandingan</a:t>
            </a:r>
            <a:r>
              <a:rPr lang="en-US" sz="2215" dirty="0"/>
              <a:t> Audit </a:t>
            </a:r>
            <a:r>
              <a:rPr lang="en-US" sz="2215" dirty="0" err="1"/>
              <a:t>Kesesuaian</a:t>
            </a:r>
            <a:r>
              <a:rPr lang="en-US" sz="2215" dirty="0"/>
              <a:t> </a:t>
            </a:r>
            <a:r>
              <a:rPr lang="en-US" sz="2215" dirty="0" err="1"/>
              <a:t>vs</a:t>
            </a:r>
            <a:r>
              <a:rPr lang="en-US" sz="2215" dirty="0"/>
              <a:t> Audit </a:t>
            </a:r>
            <a:r>
              <a:rPr lang="en-US" sz="2215" dirty="0" err="1"/>
              <a:t>Kinerja</a:t>
            </a:r>
            <a:r>
              <a:rPr lang="en-US" sz="2215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4372593" y="822774"/>
            <a:ext cx="2245588" cy="465282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Century Gothic" pitchFamily="34" charset="0"/>
              </a:rPr>
              <a:t>Kinerja</a:t>
            </a:r>
            <a:endParaRPr lang="en-US" sz="1662" dirty="0"/>
          </a:p>
        </p:txBody>
      </p:sp>
      <p:sp>
        <p:nvSpPr>
          <p:cNvPr id="6" name="Pentagon 5"/>
          <p:cNvSpPr/>
          <p:nvPr/>
        </p:nvSpPr>
        <p:spPr>
          <a:xfrm flipH="1">
            <a:off x="1846774" y="822774"/>
            <a:ext cx="2245588" cy="465282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Century Gothic" pitchFamily="34" charset="0"/>
              </a:rPr>
              <a:t>Kesesuaian</a:t>
            </a:r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663" y="1404682"/>
            <a:ext cx="3873637" cy="131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>
                <a:latin typeface="+mj-lt"/>
              </a:rPr>
              <a:t>Apakah </a:t>
            </a:r>
            <a:r>
              <a:rPr lang="en-US" sz="1477" dirty="0" err="1">
                <a:latin typeface="+mj-lt"/>
              </a:rPr>
              <a:t>sistem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Identifikasi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aspek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dampak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sudah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sesuai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dengan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persyaratan</a:t>
            </a:r>
            <a:r>
              <a:rPr lang="en-US" sz="1477" dirty="0">
                <a:latin typeface="+mj-lt"/>
              </a:rPr>
              <a:t> ISO 14001?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>
              <a:latin typeface="+mj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>
                <a:latin typeface="+mj-lt"/>
              </a:rPr>
              <a:t>Apakah </a:t>
            </a:r>
            <a:r>
              <a:rPr lang="en-US" sz="1477" dirty="0" err="1">
                <a:latin typeface="+mj-lt"/>
              </a:rPr>
              <a:t>prosedur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Identifikasi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aspek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dampak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dijalankan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dengan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konsisten</a:t>
            </a:r>
            <a:r>
              <a:rPr lang="en-US" sz="1477" dirty="0">
                <a:latin typeface="+mj-lt"/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0144" y="1404682"/>
            <a:ext cx="4602336" cy="2820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Apakah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dampak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dengan</a:t>
            </a:r>
            <a:r>
              <a:rPr lang="en-US" sz="1477" dirty="0"/>
              <a:t> </a:t>
            </a:r>
            <a:r>
              <a:rPr lang="en-US" sz="1477" dirty="0" err="1"/>
              <a:t>persyaratan</a:t>
            </a:r>
            <a:r>
              <a:rPr lang="en-US" sz="1477" dirty="0"/>
              <a:t> ISO 14001?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Apakah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dampak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</a:t>
            </a:r>
            <a:r>
              <a:rPr lang="en-US" sz="1477" dirty="0" err="1"/>
              <a:t>dengan</a:t>
            </a:r>
            <a:r>
              <a:rPr lang="en-US" sz="1477" dirty="0"/>
              <a:t> </a:t>
            </a:r>
            <a:r>
              <a:rPr lang="en-US" sz="1477" dirty="0" err="1"/>
              <a:t>konsisten</a:t>
            </a: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Apakah objectives/ </a:t>
            </a:r>
            <a:r>
              <a:rPr lang="en-US" sz="1477" dirty="0" err="1"/>
              <a:t>tujuan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dampak</a:t>
            </a:r>
            <a:r>
              <a:rPr lang="en-US" sz="1477" dirty="0"/>
              <a:t> </a:t>
            </a:r>
            <a:r>
              <a:rPr lang="en-US" sz="1477" dirty="0" err="1"/>
              <a:t>tercapai</a:t>
            </a:r>
            <a:r>
              <a:rPr lang="en-US" sz="1477" dirty="0"/>
              <a:t> ? </a:t>
            </a:r>
            <a:r>
              <a:rPr lang="en-US" sz="1477" dirty="0" err="1"/>
              <a:t>Semua</a:t>
            </a:r>
            <a:r>
              <a:rPr lang="en-US" sz="1477" dirty="0"/>
              <a:t> </a:t>
            </a:r>
            <a:r>
              <a:rPr lang="en-US" sz="1477" dirty="0" err="1"/>
              <a:t>potensi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teridentifikasi</a:t>
            </a:r>
            <a:r>
              <a:rPr lang="en-US" sz="1477" dirty="0"/>
              <a:t> dan </a:t>
            </a:r>
            <a:r>
              <a:rPr lang="en-US" sz="1477" dirty="0" err="1"/>
              <a:t>dikendalikan</a:t>
            </a:r>
            <a:r>
              <a:rPr lang="en-US" sz="1477" dirty="0"/>
              <a:t>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mengatasi</a:t>
            </a:r>
            <a:r>
              <a:rPr lang="en-US" sz="1477" dirty="0"/>
              <a:t> </a:t>
            </a:r>
            <a:r>
              <a:rPr lang="en-US" sz="1477" dirty="0" err="1"/>
              <a:t>setiap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327" y="4276524"/>
            <a:ext cx="3914049" cy="177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mengikuti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, </a:t>
            </a:r>
            <a:r>
              <a:rPr lang="en-US" sz="1477" dirty="0" err="1"/>
              <a:t>maka</a:t>
            </a:r>
            <a:r>
              <a:rPr lang="en-US" sz="1477" dirty="0"/>
              <a:t> </a:t>
            </a:r>
            <a:r>
              <a:rPr lang="en-US" sz="1477" dirty="0" err="1"/>
              <a:t>dinyatakan</a:t>
            </a:r>
            <a:r>
              <a:rPr lang="en-US" sz="1477" dirty="0"/>
              <a:t> TIDAK TERJADI PENYIMPANGAN (Compliance)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berarti</a:t>
            </a:r>
            <a:r>
              <a:rPr lang="en-US" sz="1477" dirty="0"/>
              <a:t> TERJADI PENYIMPANGAN (nonconformity)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2220" y="4276524"/>
            <a:ext cx="4610260" cy="191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</a:t>
            </a:r>
            <a:r>
              <a:rPr lang="en-US" sz="1477" dirty="0" err="1"/>
              <a:t>sering</a:t>
            </a:r>
            <a:r>
              <a:rPr lang="en-US" sz="1477" dirty="0"/>
              <a:t> </a:t>
            </a:r>
            <a:r>
              <a:rPr lang="en-US" sz="1477" dirty="0" err="1"/>
              <a:t>terjadi</a:t>
            </a:r>
            <a:r>
              <a:rPr lang="en-US" sz="1477" dirty="0"/>
              <a:t> </a:t>
            </a:r>
            <a:r>
              <a:rPr lang="en-US" sz="1477" dirty="0" err="1"/>
              <a:t>pencemaran</a:t>
            </a:r>
            <a:r>
              <a:rPr lang="en-US" sz="1477" dirty="0"/>
              <a:t> </a:t>
            </a:r>
            <a:r>
              <a:rPr lang="en-US" sz="1477" dirty="0" err="1"/>
              <a:t>karena</a:t>
            </a:r>
            <a:r>
              <a:rPr lang="en-US" sz="1477" dirty="0"/>
              <a:t> </a:t>
            </a:r>
            <a:r>
              <a:rPr lang="en-US" sz="1477" dirty="0" err="1"/>
              <a:t>adanya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yang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teridentifikasi</a:t>
            </a:r>
            <a:r>
              <a:rPr lang="en-US" sz="1477" dirty="0"/>
              <a:t> - </a:t>
            </a:r>
            <a:r>
              <a:rPr lang="en-US" sz="1477" dirty="0" err="1"/>
              <a:t>Walaupun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mengikuti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, </a:t>
            </a:r>
            <a:r>
              <a:rPr lang="en-US" sz="1477" dirty="0" err="1"/>
              <a:t>akan</a:t>
            </a:r>
            <a:r>
              <a:rPr lang="en-US" sz="1477" dirty="0"/>
              <a:t> </a:t>
            </a:r>
            <a:r>
              <a:rPr lang="en-US" sz="1477" dirty="0" err="1"/>
              <a:t>tetapi</a:t>
            </a:r>
            <a:r>
              <a:rPr lang="en-US" sz="1477" dirty="0"/>
              <a:t> </a:t>
            </a:r>
            <a:r>
              <a:rPr lang="en-US" sz="1477" b="1" dirty="0"/>
              <a:t>objectives/ </a:t>
            </a:r>
            <a:r>
              <a:rPr lang="en-US" sz="1477" b="1" dirty="0" err="1"/>
              <a:t>tujuannya</a:t>
            </a:r>
            <a:r>
              <a:rPr lang="en-US" sz="1477" b="1" dirty="0"/>
              <a:t> </a:t>
            </a:r>
            <a:r>
              <a:rPr lang="en-US" sz="1477" b="1" dirty="0" err="1"/>
              <a:t>tidak</a:t>
            </a:r>
            <a:r>
              <a:rPr lang="en-US" sz="1477" b="1" dirty="0"/>
              <a:t> </a:t>
            </a:r>
            <a:r>
              <a:rPr lang="en-US" sz="1477" b="1" dirty="0" err="1"/>
              <a:t>tercapai</a:t>
            </a:r>
            <a:r>
              <a:rPr lang="en-US" sz="1477" b="1" dirty="0"/>
              <a:t>, </a:t>
            </a:r>
            <a:r>
              <a:rPr lang="en-US" sz="1477" b="1" dirty="0" err="1"/>
              <a:t>maka</a:t>
            </a:r>
            <a:r>
              <a:rPr lang="en-US" sz="1477" b="1" dirty="0"/>
              <a:t> </a:t>
            </a:r>
            <a:r>
              <a:rPr lang="en-US" sz="1477" b="1" dirty="0" err="1"/>
              <a:t>dinyatakan</a:t>
            </a:r>
            <a:r>
              <a:rPr lang="en-US" sz="1477" b="1" dirty="0"/>
              <a:t> “Ada </a:t>
            </a:r>
            <a:r>
              <a:rPr lang="en-US" sz="1477" b="1" dirty="0" err="1"/>
              <a:t>kelemahan</a:t>
            </a:r>
            <a:r>
              <a:rPr lang="en-US" sz="1477" b="1" dirty="0"/>
              <a:t> </a:t>
            </a:r>
            <a:r>
              <a:rPr lang="en-US" sz="1477" b="1" dirty="0" err="1"/>
              <a:t>dari</a:t>
            </a:r>
            <a:r>
              <a:rPr lang="en-US" sz="1477" b="1" dirty="0"/>
              <a:t> </a:t>
            </a:r>
            <a:r>
              <a:rPr lang="en-US" sz="1477" b="1" dirty="0" err="1"/>
              <a:t>prosedur</a:t>
            </a:r>
            <a:r>
              <a:rPr lang="en-US" sz="1477" b="1" dirty="0"/>
              <a:t> </a:t>
            </a:r>
            <a:r>
              <a:rPr lang="en-US" sz="1477" b="1" dirty="0" err="1"/>
              <a:t>identifikasi</a:t>
            </a:r>
            <a:r>
              <a:rPr lang="en-US" sz="1477" b="1" dirty="0"/>
              <a:t>  </a:t>
            </a:r>
            <a:r>
              <a:rPr lang="en-US" sz="1477" b="1" dirty="0" err="1"/>
              <a:t>aspek</a:t>
            </a:r>
            <a:r>
              <a:rPr lang="en-US" sz="1477" b="1" dirty="0"/>
              <a:t>”</a:t>
            </a:r>
            <a:r>
              <a:rPr lang="en-US" sz="1477" dirty="0"/>
              <a:t>. Auditor </a:t>
            </a:r>
            <a:r>
              <a:rPr lang="en-US" sz="1477" dirty="0" err="1"/>
              <a:t>mencoba</a:t>
            </a:r>
            <a:r>
              <a:rPr lang="en-US" sz="1477" dirty="0"/>
              <a:t> </a:t>
            </a:r>
            <a:r>
              <a:rPr lang="en-US" sz="1477" dirty="0" err="1"/>
              <a:t>mengidentifikasi</a:t>
            </a:r>
            <a:r>
              <a:rPr lang="en-US" sz="1477" dirty="0"/>
              <a:t> </a:t>
            </a:r>
            <a:r>
              <a:rPr lang="en-US" sz="1477" dirty="0" err="1"/>
              <a:t>letak</a:t>
            </a:r>
            <a:r>
              <a:rPr lang="en-US" sz="1477" dirty="0"/>
              <a:t> </a:t>
            </a:r>
            <a:r>
              <a:rPr lang="en-US" sz="1477" dirty="0" err="1"/>
              <a:t>kelemahan</a:t>
            </a:r>
            <a:r>
              <a:rPr lang="en-US" sz="1477" dirty="0"/>
              <a:t> </a:t>
            </a:r>
            <a:r>
              <a:rPr lang="en-US" sz="1477" dirty="0" err="1"/>
              <a:t>pada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tersebut</a:t>
            </a:r>
            <a:r>
              <a:rPr lang="en-US" sz="1477" dirty="0"/>
              <a:t>. (</a:t>
            </a:r>
            <a:r>
              <a:rPr lang="en-US" sz="1477" dirty="0" err="1"/>
              <a:t>Apakah</a:t>
            </a:r>
            <a:r>
              <a:rPr lang="en-US" sz="1477" dirty="0"/>
              <a:t>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  <a:r>
              <a:rPr lang="en-US" sz="1477" dirty="0" err="1"/>
              <a:t>pengendalian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? </a:t>
            </a:r>
            <a:r>
              <a:rPr lang="en-US" sz="1477" dirty="0" err="1"/>
              <a:t>Dst</a:t>
            </a:r>
            <a:r>
              <a:rPr lang="en-US" sz="1477" dirty="0"/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315023" y="4226627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72593" y="4226627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46992" y="1141434"/>
            <a:ext cx="0" cy="498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969568" y="609600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http://p5cdn4static.sharpschool.com/UserFiles/Servers/Server_3132289/Image/TaxConnections-Picture-Audit-Magnifying-Glass-3-squ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444" l="5889" r="97667">
                        <a14:foregroundMark x1="44333" y1="16778" x2="44333" y2="1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96" y="2647953"/>
            <a:ext cx="1778082" cy="17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0A139CE1-F4E4-4CC7-8B5A-6B86A9D1B052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119346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7EE6-EAC3-884A-8E6D-46689826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Apa</a:t>
            </a:r>
            <a:r>
              <a:rPr lang="en-US" sz="2800" dirty="0"/>
              <a:t> yang </a:t>
            </a:r>
            <a:r>
              <a:rPr lang="en-US" sz="2800" dirty="0" err="1"/>
              <a:t>baru</a:t>
            </a:r>
            <a:r>
              <a:rPr lang="en-US" sz="2800" dirty="0"/>
              <a:t> di ISO 19011:2018</a:t>
            </a:r>
            <a:br>
              <a:rPr lang="en-US" sz="2800" dirty="0"/>
            </a:br>
            <a:r>
              <a:rPr lang="en-US" sz="2800" dirty="0"/>
              <a:t>(Annex A, </a:t>
            </a:r>
            <a:r>
              <a:rPr lang="en-US" sz="2800" dirty="0" err="1"/>
              <a:t>tambahan</a:t>
            </a:r>
            <a:r>
              <a:rPr lang="en-US" sz="2800" dirty="0"/>
              <a:t> </a:t>
            </a:r>
            <a:r>
              <a:rPr lang="en-US" sz="2800" dirty="0" err="1"/>
              <a:t>pedoman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perencanaan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pelaksanaan</a:t>
            </a:r>
            <a:r>
              <a:rPr lang="en-US" sz="2800" dirty="0"/>
              <a:t> audit)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DDA4-1EFC-1042-91C3-0AC52495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A.2. Audit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proses</a:t>
            </a:r>
          </a:p>
          <a:p>
            <a:pPr marL="400050" lvl="1" indent="0">
              <a:buNone/>
            </a:pPr>
            <a:r>
              <a:rPr lang="en-US" sz="1800" dirty="0"/>
              <a:t>Audit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audit proses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organisasi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keterkaitannya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A.4. Performance result</a:t>
            </a:r>
          </a:p>
          <a:p>
            <a:pPr marL="400050" lvl="1" indent="0">
              <a:buNone/>
            </a:pPr>
            <a:r>
              <a:rPr lang="en-US" sz="1800" dirty="0"/>
              <a:t>Auditor </a:t>
            </a:r>
            <a:r>
              <a:rPr lang="en-US" sz="1800" dirty="0" err="1"/>
              <a:t>seharusnya</a:t>
            </a:r>
            <a:r>
              <a:rPr lang="en-US" sz="1800" dirty="0"/>
              <a:t> focus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yang </a:t>
            </a:r>
            <a:r>
              <a:rPr lang="en-US" sz="1800" dirty="0" err="1"/>
              <a:t>diharapkan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A.8. Auditing context</a:t>
            </a:r>
          </a:p>
          <a:p>
            <a:pPr marL="400050" lvl="1" indent="0">
              <a:buNone/>
            </a:pPr>
            <a:r>
              <a:rPr lang="en-US" sz="1800" dirty="0" err="1"/>
              <a:t>Menetapkan</a:t>
            </a:r>
            <a:r>
              <a:rPr lang="en-US" sz="1800" dirty="0"/>
              <a:t> context </a:t>
            </a:r>
            <a:r>
              <a:rPr lang="en-US" sz="1800" dirty="0" err="1"/>
              <a:t>organisasi</a:t>
            </a:r>
            <a:r>
              <a:rPr lang="en-US" sz="1800" dirty="0"/>
              <a:t> (internal-external issues), </a:t>
            </a:r>
            <a:r>
              <a:rPr lang="en-US" sz="1800" dirty="0" err="1"/>
              <a:t>harapan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tuntutan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interested party </a:t>
            </a:r>
          </a:p>
          <a:p>
            <a:pPr marL="0" indent="0">
              <a:buNone/>
            </a:pPr>
            <a:r>
              <a:rPr lang="en-US" sz="1800" dirty="0"/>
              <a:t>A.9. Auditing Leadership and Commitment</a:t>
            </a:r>
          </a:p>
          <a:p>
            <a:pPr marL="400050" lvl="1" indent="0">
              <a:buNone/>
            </a:pPr>
            <a:r>
              <a:rPr lang="en-US" sz="1800" dirty="0"/>
              <a:t>Auditor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obyektif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keterlibatan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pengambilan</a:t>
            </a:r>
            <a:r>
              <a:rPr lang="en-US" sz="1800" dirty="0"/>
              <a:t> </a:t>
            </a:r>
            <a:r>
              <a:rPr lang="en-US" sz="1800" dirty="0" err="1"/>
              <a:t>keputusan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komitmen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efektifitas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. </a:t>
            </a:r>
            <a:r>
              <a:rPr lang="en-US" sz="1800" dirty="0" err="1"/>
              <a:t>Fokusnya</a:t>
            </a:r>
            <a:r>
              <a:rPr lang="en-US" sz="1800" dirty="0"/>
              <a:t>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Top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tetapi</a:t>
            </a:r>
            <a:r>
              <a:rPr lang="en-US" sz="1800" dirty="0"/>
              <a:t> juga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level </a:t>
            </a:r>
            <a:r>
              <a:rPr lang="en-US" sz="1800" dirty="0" err="1"/>
              <a:t>lainnya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A.10. Auditing Risks and Opportunity </a:t>
            </a:r>
          </a:p>
          <a:p>
            <a:pPr marL="0" indent="0">
              <a:buNone/>
            </a:pPr>
            <a:r>
              <a:rPr lang="en-US" sz="1800" dirty="0"/>
              <a:t>A.11. Life Cycle</a:t>
            </a:r>
          </a:p>
          <a:p>
            <a:pPr marL="0" indent="0">
              <a:buNone/>
            </a:pPr>
            <a:r>
              <a:rPr lang="en-US" sz="1800" dirty="0"/>
              <a:t>A.12. Audit of supply chain </a:t>
            </a:r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50793-CFDB-D04E-82C6-2982E9F2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646E52F-C908-4963-8E60-8476BF87A1E5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98773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saran targ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4876800" cy="6096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6370" y="114694"/>
            <a:ext cx="4770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/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Antara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lain :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definisi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ISO 14001:2015 dan ISO 45001:2018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check list audit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melakukan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internal audit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 report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kinerja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pengelolaan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K3 dan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7800" y="228600"/>
            <a:ext cx="3918060" cy="132343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dirty="0">
                <a:ln w="18415" cmpd="sng">
                  <a:noFill/>
                  <a:prstDash val="solid"/>
                </a:ln>
                <a:solidFill>
                  <a:srgbClr val="00FF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SASARAN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29400" y="1287959"/>
            <a:ext cx="2613729" cy="76944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ln w="18415" cmpd="sng">
                  <a:noFill/>
                  <a:prstDash val="solid"/>
                </a:ln>
                <a:solidFill>
                  <a:srgbClr val="FFFF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PELATIHAN 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7A0C-70B1-F048-8BB7-616B15E7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Proses-Objectives-Risk &amp;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1A89-BD38-664F-A0D1-8A04B9C4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Proses : </a:t>
            </a:r>
            <a:r>
              <a:rPr lang="en-US" sz="2400" dirty="0" err="1"/>
              <a:t>Identifikasi</a:t>
            </a:r>
            <a:r>
              <a:rPr lang="en-US" sz="2400" dirty="0"/>
              <a:t> </a:t>
            </a:r>
            <a:r>
              <a:rPr lang="en-US" sz="2400" dirty="0" err="1"/>
              <a:t>Peraturan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Evaluasi</a:t>
            </a:r>
            <a:r>
              <a:rPr lang="en-US" sz="2400" dirty="0"/>
              <a:t> </a:t>
            </a:r>
            <a:r>
              <a:rPr lang="en-US" sz="2400" dirty="0" err="1"/>
              <a:t>Penaatan</a:t>
            </a:r>
            <a:endParaRPr lang="en-US" sz="2400" dirty="0"/>
          </a:p>
          <a:p>
            <a:r>
              <a:rPr lang="en-US" sz="2400" dirty="0"/>
              <a:t>Objectives/ </a:t>
            </a:r>
            <a:r>
              <a:rPr lang="en-US" sz="2400" dirty="0" err="1"/>
              <a:t>Sasaran</a:t>
            </a:r>
            <a:r>
              <a:rPr lang="en-US" sz="2400" dirty="0"/>
              <a:t> Proses : </a:t>
            </a:r>
            <a:r>
              <a:rPr lang="en-ID" sz="2400" dirty="0" err="1"/>
              <a:t>Peraturan</a:t>
            </a:r>
            <a:r>
              <a:rPr lang="en-ID" sz="2400" dirty="0"/>
              <a:t> </a:t>
            </a:r>
            <a:r>
              <a:rPr lang="en-ID" sz="2400" dirty="0" err="1"/>
              <a:t>terupdate</a:t>
            </a:r>
            <a:r>
              <a:rPr lang="en-ID" sz="2400" dirty="0"/>
              <a:t>, </a:t>
            </a:r>
            <a:r>
              <a:rPr lang="en-ID" sz="2400" dirty="0" err="1"/>
              <a:t>sudah</a:t>
            </a:r>
            <a:r>
              <a:rPr lang="en-ID" sz="2400" dirty="0"/>
              <a:t> </a:t>
            </a:r>
            <a:r>
              <a:rPr lang="en-ID" sz="2400" dirty="0" err="1"/>
              <a:t>dievaluasi</a:t>
            </a:r>
            <a:r>
              <a:rPr lang="en-ID" sz="2400" dirty="0"/>
              <a:t>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ada</a:t>
            </a:r>
            <a:r>
              <a:rPr lang="en-ID" sz="2400" dirty="0"/>
              <a:t> </a:t>
            </a:r>
            <a:r>
              <a:rPr lang="en-ID" sz="2400" dirty="0" err="1"/>
              <a:t>peraturan</a:t>
            </a:r>
            <a:r>
              <a:rPr lang="en-ID" sz="2400" dirty="0"/>
              <a:t> yang </a:t>
            </a:r>
            <a:r>
              <a:rPr lang="en-ID" sz="2400" dirty="0" err="1"/>
              <a:t>dilanggar</a:t>
            </a:r>
            <a:endParaRPr lang="en-ID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Opportunity</a:t>
            </a:r>
          </a:p>
          <a:p>
            <a:pPr lvl="1" fontAlgn="t"/>
            <a:r>
              <a:rPr lang="en-ID" sz="1800" dirty="0" err="1"/>
              <a:t>Peraturan</a:t>
            </a:r>
            <a:r>
              <a:rPr lang="en-ID" sz="1800" dirty="0"/>
              <a:t>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terupdate</a:t>
            </a:r>
            <a:endParaRPr lang="en-ID" sz="1800" dirty="0"/>
          </a:p>
          <a:p>
            <a:pPr lvl="1" fontAlgn="t"/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ada</a:t>
            </a:r>
            <a:r>
              <a:rPr lang="en-ID" sz="1800" dirty="0"/>
              <a:t> review </a:t>
            </a:r>
            <a:r>
              <a:rPr lang="en-ID" sz="1800" dirty="0" err="1"/>
              <a:t>dampak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r>
              <a:rPr lang="en-ID" sz="1800" dirty="0"/>
              <a:t> </a:t>
            </a:r>
            <a:r>
              <a:rPr lang="en-ID" sz="1800" dirty="0" err="1"/>
              <a:t>peraturan</a:t>
            </a:r>
            <a:r>
              <a:rPr lang="en-ID" sz="1800" dirty="0"/>
              <a:t> </a:t>
            </a:r>
            <a:r>
              <a:rPr lang="en-ID" sz="1800" dirty="0" err="1"/>
              <a:t>terhadap</a:t>
            </a:r>
            <a:r>
              <a:rPr lang="en-ID" sz="1800" dirty="0"/>
              <a:t> </a:t>
            </a:r>
            <a:r>
              <a:rPr lang="en-ID" sz="1800" dirty="0" err="1"/>
              <a:t>perusahaan</a:t>
            </a:r>
            <a:r>
              <a:rPr lang="en-ID" sz="1800" dirty="0"/>
              <a:t>, risk &amp; opportunity </a:t>
            </a:r>
            <a:r>
              <a:rPr lang="en-ID" sz="1800" dirty="0" err="1"/>
              <a:t>sebagai</a:t>
            </a:r>
            <a:r>
              <a:rPr lang="en-ID" sz="1800" dirty="0"/>
              <a:t> </a:t>
            </a:r>
            <a:r>
              <a:rPr lang="en-ID" sz="1800" dirty="0" err="1"/>
              <a:t>akibat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r>
              <a:rPr lang="en-ID" sz="1800" dirty="0"/>
              <a:t> </a:t>
            </a:r>
            <a:r>
              <a:rPr lang="en-ID" sz="1800" dirty="0" err="1"/>
              <a:t>tersebut</a:t>
            </a:r>
            <a:r>
              <a:rPr lang="en-ID" sz="1800" dirty="0"/>
              <a:t> </a:t>
            </a:r>
          </a:p>
          <a:p>
            <a:pPr lvl="1" fontAlgn="t"/>
            <a:r>
              <a:rPr lang="en-ID" sz="1800" dirty="0" err="1"/>
              <a:t>Sistem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dirubah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ada</a:t>
            </a:r>
            <a:r>
              <a:rPr lang="en-ID" sz="1800" dirty="0"/>
              <a:t> program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mengatasi</a:t>
            </a:r>
            <a:r>
              <a:rPr lang="en-ID" sz="1800" dirty="0"/>
              <a:t> </a:t>
            </a:r>
            <a:r>
              <a:rPr lang="en-ID" sz="1800" dirty="0" err="1"/>
              <a:t>dampak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endParaRPr lang="en-ID" sz="18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35E5C-1969-6446-A55B-90A1148D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8737F14A-3C46-4726-B062-77236919BED4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12270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ompetensi audi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02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0" cy="6126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509" y="4526340"/>
            <a:ext cx="442460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044" y="4109591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Kompetensi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0"/>
            <a:ext cx="4572000" cy="61264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648200" y="0"/>
            <a:ext cx="4648200" cy="56388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Pendidikan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Audit. 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Prinsip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jenis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risiko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peluang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tandard ISO 14001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Situasi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konteksnya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berlaku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teknologi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Tambahan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skill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mengelola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(Lead Auditor )</a:t>
            </a:r>
          </a:p>
          <a:p>
            <a:pPr marL="342900" marR="0" lvl="0" indent="-34290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Dibuktikan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Ijazah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pendidikan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lulus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ujian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C8619293-0A92-4658-BFF3-01C4AAC9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ompetensi audi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0" cy="6126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509" y="4226749"/>
            <a:ext cx="442460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044" y="3810000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Kompetensi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0"/>
            <a:ext cx="4572000" cy="61264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572000" y="76200"/>
            <a:ext cx="4533900" cy="6096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berkomunikasi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lisan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maupun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tertulis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Menjelaskan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level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laporan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jelas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personal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atribute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suasana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nyaman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Memelihara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standard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Sistem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terbaru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mengakses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website ISO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teknik-teknik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baru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ujian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ulang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3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tahun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sekali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077" y="549658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Lanjutan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D64B37FD-1738-4760-B10E-E8C42EE2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sonal atribu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722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2400" y="0"/>
            <a:ext cx="5181600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303932" y="4103638"/>
            <a:ext cx="476386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atribute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8191" y="3686889"/>
            <a:ext cx="1913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Personal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7859" y="53734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Auditor</a:t>
            </a:r>
          </a:p>
        </p:txBody>
      </p: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D7301DEF-2B07-4911-A834-FC108A5F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ribute 1.jpg"/>
          <p:cNvPicPr>
            <a:picLocks noChangeAspect="1"/>
          </p:cNvPicPr>
          <p:nvPr/>
        </p:nvPicPr>
        <p:blipFill>
          <a:blip r:embed="rId2"/>
          <a:srcRect l="4601" t="8351" r="3975"/>
          <a:stretch>
            <a:fillRect/>
          </a:stretch>
        </p:blipFill>
        <p:spPr>
          <a:xfrm>
            <a:off x="7226297" y="4952378"/>
            <a:ext cx="1748249" cy="139036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56" y="87883"/>
            <a:ext cx="8991600" cy="5453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ETHICAL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Etis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:</a:t>
            </a:r>
            <a:r>
              <a:rPr lang="en-US" sz="2000" dirty="0">
                <a:solidFill>
                  <a:srgbClr val="0000CC"/>
                </a:solidFill>
                <a:latin typeface="Bernard MT Condensed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adil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,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jujur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,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tulus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,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jujur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,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bijaksana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</a:p>
          <a:p>
            <a:pPr algn="just">
              <a:lnSpc>
                <a:spcPct val="10000"/>
              </a:lnSpc>
              <a:spcBef>
                <a:spcPct val="20000"/>
              </a:spcBef>
              <a:buClr>
                <a:schemeClr val="tx1"/>
              </a:buClr>
            </a:pPr>
            <a:endParaRPr lang="en-US" sz="2000" i="1" dirty="0">
              <a:solidFill>
                <a:srgbClr val="003300"/>
              </a:solidFill>
              <a:latin typeface="Baskerville Old Face" pitchFamily="18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OPEN MINDED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Berpikiran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terbuka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</a:t>
            </a:r>
            <a:r>
              <a:rPr lang="en-US" sz="2000" dirty="0">
                <a:solidFill>
                  <a:srgbClr val="003399"/>
                </a:solidFill>
                <a:latin typeface="Berlin Sans FB Demi" pitchFamily="34" charset="0"/>
              </a:rPr>
              <a:t>:</a:t>
            </a:r>
            <a:r>
              <a:rPr lang="en-US" sz="2000" dirty="0">
                <a:solidFill>
                  <a:srgbClr val="003300"/>
                </a:solidFill>
                <a:latin typeface="Berlin Sans FB Demi" pitchFamily="34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Bersedia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mempertimbangkan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gagasan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atau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sudut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pandang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alternatif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</a:p>
          <a:p>
            <a:pPr algn="just">
              <a:lnSpc>
                <a:spcPct val="20000"/>
              </a:lnSpc>
              <a:spcBef>
                <a:spcPct val="20000"/>
              </a:spcBef>
              <a:buClr>
                <a:schemeClr val="tx1"/>
              </a:buClr>
            </a:pPr>
            <a:endParaRPr lang="en-US" sz="2000" dirty="0">
              <a:solidFill>
                <a:srgbClr val="003300"/>
              </a:solidFill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DIPLOMATIC</a:t>
            </a:r>
            <a:r>
              <a:rPr lang="en-US" sz="2000" dirty="0">
                <a:solidFill>
                  <a:srgbClr val="003399"/>
                </a:solidFill>
                <a:latin typeface="Berlin Sans FB Demi" pitchFamily="34" charset="0"/>
              </a:rPr>
              <a:t> :</a:t>
            </a:r>
            <a:r>
              <a:rPr lang="en-US" sz="2000" dirty="0">
                <a:solidFill>
                  <a:srgbClr val="003300"/>
                </a:solidFill>
                <a:latin typeface="Berlin Sans FB Demi" pitchFamily="34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Bijaksana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dalam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menangani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individu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  <a:endParaRPr lang="en-US" sz="2000" i="1" dirty="0">
              <a:solidFill>
                <a:srgbClr val="003300"/>
              </a:solidFill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OBSERVANT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Jeli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:  </a:t>
            </a:r>
            <a:r>
              <a:rPr lang="en-US" sz="2000" dirty="0" err="1">
                <a:solidFill>
                  <a:srgbClr val="003300"/>
                </a:solidFill>
                <a:latin typeface="Berlin Sans FB Demi" pitchFamily="34" charset="0"/>
              </a:rPr>
              <a:t>S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ecara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aktif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mengamati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lingkungan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aktivitas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fisik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  <a:endParaRPr lang="en-US" sz="2000" dirty="0">
              <a:solidFill>
                <a:srgbClr val="003300"/>
              </a:solidFill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PERCEPTIVE: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Sadar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mampu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memahami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situasi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VERSATILE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Serbaguna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Bijaksana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mampu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beradaptasi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dengan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situasi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yang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berbeda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 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TENACIOUS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Ulet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: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gigih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fokus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pada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pencapaian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tujuan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  <a:endParaRPr lang="en-US" sz="2000" dirty="0">
              <a:solidFill>
                <a:srgbClr val="003300"/>
              </a:solidFill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DECISIVE: </a:t>
            </a:r>
            <a:r>
              <a:rPr lang="sv-SE" sz="2000" i="1" dirty="0">
                <a:solidFill>
                  <a:srgbClr val="003300"/>
                </a:solidFill>
                <a:latin typeface="Baskerville Old Face" pitchFamily="18" charset="0"/>
              </a:rPr>
              <a:t>Mampu mencapai kesimpulan tepat waktu berdasarkan penalaran dan analisis logis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SELF RELIANT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Mandiri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: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Mampu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bertindak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berfungsi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secara independen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saat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berinteraksi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secara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efektif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dengan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orang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lain</a:t>
            </a:r>
            <a:r>
              <a:rPr lang="en-US" sz="2000" dirty="0">
                <a:solidFill>
                  <a:srgbClr val="003399"/>
                </a:solidFill>
                <a:latin typeface="Berlin Sans FB Demi" pitchFamily="34" charset="0"/>
              </a:rPr>
              <a:t> 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FORTITUDE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Ketabahan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): </a:t>
            </a:r>
            <a:r>
              <a:rPr lang="sv-SE" sz="2000" i="1" dirty="0">
                <a:solidFill>
                  <a:srgbClr val="003300"/>
                </a:solidFill>
                <a:latin typeface="Baskerville Old Face" pitchFamily="18" charset="0"/>
              </a:rPr>
              <a:t>Mampu bertindak secara bertanggung jawab dan etis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OPEN TO IMPROVEMENT 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Bersedia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belajar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dari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situasi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CULTURALLY SENSITIVE (</a:t>
            </a:r>
            <a:r>
              <a:rPr lang="en-US" sz="2000" dirty="0" err="1">
                <a:solidFill>
                  <a:srgbClr val="0000CC"/>
                </a:solidFill>
                <a:latin typeface="Berlin Sans FB Demi" panose="020E0802020502020306" pitchFamily="34" charset="0"/>
              </a:rPr>
              <a:t>Peka</a:t>
            </a: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Berlin Sans FB Demi" panose="020E0802020502020306" pitchFamily="34" charset="0"/>
              </a:rPr>
              <a:t>budaya</a:t>
            </a: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):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Jeli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menghormati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budaya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auditee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COLLABORATIVE 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Berinteraksi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secara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efektif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dengan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orang lain,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termasuk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anggota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tim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audit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personil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auditee.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endParaRPr lang="en-US" sz="2400" i="1" dirty="0">
              <a:solidFill>
                <a:srgbClr val="003300"/>
              </a:solidFill>
              <a:latin typeface="Baskerville Old Face" pitchFamily="18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rcRect l="7692"/>
          <a:stretch>
            <a:fillRect/>
          </a:stretch>
        </p:blipFill>
        <p:spPr bwMode="auto">
          <a:xfrm>
            <a:off x="0" y="22225"/>
            <a:ext cx="9144000" cy="68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2400" y="2514600"/>
            <a:ext cx="679647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persyaratan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154" y="2057400"/>
            <a:ext cx="233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rgbClr val="FF0000"/>
                </a:solidFill>
                <a:latin typeface="Brush Script MT" pitchFamily="66" charset="0"/>
              </a:rPr>
              <a:t>Ringkasan</a:t>
            </a:r>
            <a:endParaRPr lang="en-US" sz="4800" b="1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87" y="3688140"/>
            <a:ext cx="52806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Iso 14001:2015</a:t>
            </a:r>
            <a:endParaRPr lang="en-US" sz="6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pic>
        <p:nvPicPr>
          <p:cNvPr id="10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chemeClr val="tx1"/>
          </a:solidFill>
        </p:grpSpPr>
        <p:sp>
          <p:nvSpPr>
            <p:cNvPr id="11" name="Rectangle 10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3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5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2"/>
          <a:stretch>
            <a:fillRect/>
          </a:stretch>
        </p:blipFill>
        <p:spPr>
          <a:xfrm>
            <a:off x="0" y="-5817"/>
            <a:ext cx="9144000" cy="68503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49888"/>
              </p:ext>
            </p:extLst>
          </p:nvPr>
        </p:nvGraphicFramePr>
        <p:xfrm>
          <a:off x="152400" y="192234"/>
          <a:ext cx="4724399" cy="6392889"/>
        </p:xfrm>
        <a:graphic>
          <a:graphicData uri="http://schemas.openxmlformats.org/drawingml/2006/table">
            <a:tbl>
              <a:tblPr/>
              <a:tblGrid>
                <a:gridCol w="38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Context of The Organization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Understanding the organization and its context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Understanding the needs and expectations of interested parties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4.3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Determining the scope of the environmental management system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4.4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management system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Leadership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5.1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Leadership and commitment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5.2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policy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5.3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Organizational roles, responsibilities and authorities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Planning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Actions to address risks and opportunities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aspects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6.1.3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Compliance obligations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6.1.4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Planning action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objectives and planning to achieve them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6.2.1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objectives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6.2.2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Planning actions to achieve environmental objectives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66924" y="5156775"/>
            <a:ext cx="3907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persyaratan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0643" y="480060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Brush Script MT" pitchFamily="66" charset="0"/>
              </a:rPr>
              <a:t>Ringkasan</a:t>
            </a:r>
            <a:endParaRPr lang="en-US" sz="3200" b="1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89338" y="5842575"/>
            <a:ext cx="32784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Iso 14001:2015</a:t>
            </a:r>
            <a:endParaRPr lang="en-US" sz="4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CB0B80D3-EC85-4AAA-A464-8BB9729C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2"/>
          <a:stretch>
            <a:fillRect/>
          </a:stretch>
        </p:blipFill>
        <p:spPr>
          <a:xfrm>
            <a:off x="0" y="-5817"/>
            <a:ext cx="9144000" cy="68503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419600" y="267549"/>
          <a:ext cx="4724400" cy="5980851"/>
        </p:xfrm>
        <a:graphic>
          <a:graphicData uri="http://schemas.openxmlformats.org/drawingml/2006/table">
            <a:tbl>
              <a:tblPr/>
              <a:tblGrid>
                <a:gridCol w="385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0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Support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Resources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Competence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Awareness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7.4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Communication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7.4.1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7.4.2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Internal communication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7.4.3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External communication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7.5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Documented information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7.5.1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7.5.2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Creating and updating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7.5.3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Control of documented information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Operation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8.1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Operational planning and control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8.2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Emergency preparedness and response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Performance Evaluation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9.1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Monitoring, measurement, analysis and evaluation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9.1.1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9.1.2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Evaluation of compliance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9.2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Internal audit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9.2.1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9.2.2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Internal audit programme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9.3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Management review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Improvement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10.1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10.2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Nonconformity and corrective action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10.3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Continual improvement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52400" y="5080575"/>
            <a:ext cx="3907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all" spc="0" normalizeH="0" baseline="0" noProof="0" dirty="0" err="1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Impact" pitchFamily="34" charset="0"/>
                <a:ea typeface="+mn-ea"/>
                <a:cs typeface="Aharoni" pitchFamily="2" charset="-79"/>
              </a:rPr>
              <a:t>persyaratan</a:t>
            </a:r>
            <a:endParaRPr kumimoji="0" lang="en-US" sz="5400" b="1" i="0" u="none" strike="noStrike" kern="1200" cap="all" spc="0" normalizeH="0" baseline="0" noProof="0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Impact" pitchFamily="34" charset="0"/>
              <a:ea typeface="+mn-ea"/>
              <a:cs typeface="Aharoni" pitchFamily="2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472440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Ringkasan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5766375"/>
            <a:ext cx="32784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Impact" pitchFamily="34" charset="0"/>
                <a:ea typeface="+mn-ea"/>
                <a:cs typeface="Aharoni" pitchFamily="2" charset="-79"/>
              </a:rPr>
              <a:t>Iso 14001:2015</a:t>
            </a:r>
          </a:p>
        </p:txBody>
      </p:sp>
      <p:grpSp>
        <p:nvGrpSpPr>
          <p:cNvPr id="1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14" name="Rectangle 1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1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www.sentral-sistem.com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AUDIT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IEA ISO 14001, I/Rev.02 Copyright@Sentral Sistem April 2016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046062" y="2354126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6"/>
          <p:cNvSpPr/>
          <p:nvPr/>
        </p:nvSpPr>
        <p:spPr>
          <a:xfrm rot="5400000">
            <a:off x="3772307" y="3503023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57302" y="406798"/>
            <a:ext cx="3429497" cy="1252890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4616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4616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1512364" y="4642089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1"/>
          <p:cNvSpPr/>
          <p:nvPr/>
        </p:nvSpPr>
        <p:spPr>
          <a:xfrm>
            <a:off x="2093243" y="4067792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69" y="5197916"/>
            <a:ext cx="2469548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"/>
          <p:cNvSpPr/>
          <p:nvPr/>
        </p:nvSpPr>
        <p:spPr>
          <a:xfrm>
            <a:off x="4349164" y="2925611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"/>
          <p:cNvSpPr/>
          <p:nvPr/>
        </p:nvSpPr>
        <p:spPr>
          <a:xfrm>
            <a:off x="6615842" y="1787554"/>
            <a:ext cx="2521986" cy="423567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6551" y="4733465"/>
            <a:ext cx="1999265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PERENCANAAN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61906" y="4552562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805856" y="3380275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7084422" y="2232560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1328" y="3553544"/>
            <a:ext cx="193924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7226" y="2390635"/>
            <a:ext cx="158799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FOLLOW 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732" y="4595796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9421" y="3471431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1588" y="2369842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6179" y="1111967"/>
            <a:ext cx="3999946" cy="1342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3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AUDIT</a:t>
            </a:r>
            <a:endParaRPr kumimoji="0" lang="en-US" sz="8123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51" y="3703728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85" y="2597869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94" y="1503121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99DB60-60FC-4114-A330-90FBE0C3C5C2}"/>
              </a:ext>
            </a:extLst>
          </p:cNvPr>
          <p:cNvSpPr/>
          <p:nvPr/>
        </p:nvSpPr>
        <p:spPr>
          <a:xfrm>
            <a:off x="0" y="6096000"/>
            <a:ext cx="9144000" cy="700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07CDA751-6E5D-4997-AEAE-4537163AD6B2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067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5167"/>
            <a:ext cx="9144000" cy="1318833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35316" y="1743075"/>
            <a:ext cx="6008684" cy="4622991"/>
          </a:xfrm>
          <a:noFill/>
        </p:spPr>
        <p:txBody>
          <a:bodyPr>
            <a:normAutofit fontScale="70000" lnSpcReduction="20000"/>
          </a:bodyPr>
          <a:lstStyle/>
          <a:p>
            <a:pPr>
              <a:spcAft>
                <a:spcPts val="554"/>
              </a:spcAft>
              <a:buClr>
                <a:schemeClr val="tx1"/>
              </a:buClr>
              <a:buNone/>
            </a:pPr>
            <a:r>
              <a:rPr lang="en-US" sz="2585" dirty="0" err="1"/>
              <a:t>Meliputi</a:t>
            </a:r>
            <a:r>
              <a:rPr lang="en-US" sz="2585" dirty="0"/>
              <a:t> </a:t>
            </a:r>
            <a:r>
              <a:rPr lang="en-US" sz="2585" dirty="0" err="1"/>
              <a:t>a.l</a:t>
            </a:r>
            <a:r>
              <a:rPr lang="en-US" sz="2585" dirty="0"/>
              <a:t>: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>
                <a:solidFill>
                  <a:srgbClr val="FF0000"/>
                </a:solidFill>
              </a:rPr>
              <a:t>Memahami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Konteks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Organisasi</a:t>
            </a:r>
            <a:r>
              <a:rPr lang="en-US" sz="24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>
                <a:solidFill>
                  <a:srgbClr val="FF0000"/>
                </a:solidFill>
              </a:rPr>
              <a:t>Memahami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Risiko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dan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Peluang</a:t>
            </a:r>
            <a:r>
              <a:rPr lang="en-US" sz="24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Memahami</a:t>
            </a:r>
            <a:r>
              <a:rPr lang="en-US" sz="2400" dirty="0"/>
              <a:t> </a:t>
            </a: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Hukum</a:t>
            </a:r>
            <a:r>
              <a:rPr lang="en-US" sz="2400" dirty="0"/>
              <a:t> &amp; </a:t>
            </a:r>
            <a:r>
              <a:rPr lang="en-US" sz="2400" dirty="0" err="1"/>
              <a:t>Persyaratan</a:t>
            </a:r>
            <a:r>
              <a:rPr lang="en-US" sz="2400" dirty="0"/>
              <a:t> Lain.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Membuat</a:t>
            </a:r>
            <a:r>
              <a:rPr lang="en-US" sz="2400" dirty="0"/>
              <a:t> Program Audit, </a:t>
            </a:r>
            <a:r>
              <a:rPr lang="en-US" sz="2400" u="sng" dirty="0" err="1">
                <a:solidFill>
                  <a:srgbClr val="FF0000"/>
                </a:solidFill>
              </a:rPr>
              <a:t>berdasarkan</a:t>
            </a:r>
            <a:r>
              <a:rPr lang="en-US" sz="2400" u="sng" dirty="0">
                <a:solidFill>
                  <a:srgbClr val="FF0000"/>
                </a:solidFill>
              </a:rPr>
              <a:t> proses </a:t>
            </a:r>
            <a:r>
              <a:rPr lang="en-US" sz="2400" dirty="0">
                <a:solidFill>
                  <a:srgbClr val="FF0000"/>
                </a:solidFill>
              </a:rPr>
              <a:t>*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</a:t>
            </a:r>
            <a:r>
              <a:rPr lang="en-US" sz="2400" dirty="0" err="1"/>
              <a:t>kepentingan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perubahan</a:t>
            </a:r>
            <a:r>
              <a:rPr lang="en-US" sz="2400" u="sng" dirty="0">
                <a:solidFill>
                  <a:srgbClr val="FF0000"/>
                </a:solidFill>
              </a:rPr>
              <a:t> yang </a:t>
            </a:r>
            <a:r>
              <a:rPr lang="en-US" sz="2400" u="sng" dirty="0" err="1">
                <a:solidFill>
                  <a:srgbClr val="FF0000"/>
                </a:solidFill>
              </a:rPr>
              <a:t>mempengaruhi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organisasi</a:t>
            </a:r>
            <a:r>
              <a:rPr lang="en-US" sz="2400" u="sng" dirty="0">
                <a:solidFill>
                  <a:srgbClr val="FF0000"/>
                </a:solidFill>
              </a:rPr>
              <a:t> (change management)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Pemilihan</a:t>
            </a:r>
            <a:r>
              <a:rPr lang="en-US" sz="2400" dirty="0"/>
              <a:t> Tim Audit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Konfirmasi</a:t>
            </a:r>
            <a:r>
              <a:rPr lang="en-US" sz="2400" dirty="0"/>
              <a:t> schedule audit  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Pra</a:t>
            </a:r>
            <a:r>
              <a:rPr lang="en-US" sz="2400" dirty="0"/>
              <a:t> Audit 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dirty="0" err="1"/>
              <a:t>Pengarahan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Tim Audit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dirty="0" err="1"/>
              <a:t>Pembuatan</a:t>
            </a:r>
            <a:r>
              <a:rPr lang="en-US" dirty="0"/>
              <a:t> Checklist Audit</a:t>
            </a:r>
            <a:r>
              <a:rPr lang="en-US" u="sng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berdasarkan</a:t>
            </a:r>
            <a:r>
              <a:rPr lang="en-US" u="sng" dirty="0">
                <a:solidFill>
                  <a:srgbClr val="FF0000"/>
                </a:solidFill>
              </a:rPr>
              <a:t> proses </a:t>
            </a:r>
            <a:r>
              <a:rPr lang="en-US" u="sng" dirty="0" err="1">
                <a:solidFill>
                  <a:srgbClr val="FF0000"/>
                </a:solidFill>
              </a:rPr>
              <a:t>dengan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mempertimbangkan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risiko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peluang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pada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tiap</a:t>
            </a:r>
            <a:r>
              <a:rPr lang="en-US" u="sng" dirty="0">
                <a:solidFill>
                  <a:srgbClr val="FF0000"/>
                </a:solidFill>
              </a:rPr>
              <a:t> proses *</a:t>
            </a:r>
          </a:p>
        </p:txBody>
      </p:sp>
      <p:pic>
        <p:nvPicPr>
          <p:cNvPr id="6144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691" y="6146991"/>
            <a:ext cx="1267964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35" y="2220783"/>
            <a:ext cx="3486482" cy="360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2DBE5-8DB2-486E-97F2-93C33A75A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2B0ED-4BEB-47BD-81C4-36E4144490E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F5E94E9-B686-4C07-B33B-113C4DCF88C7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5196011"/>
      </p:ext>
    </p:extLst>
  </p:cSld>
  <p:clrMapOvr>
    <a:masterClrMapping/>
  </p:clrMapOvr>
  <p:transition>
    <p:random/>
    <p:sndAc>
      <p:stSnd>
        <p:snd r:embed="rId2" name="WHOOSH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doman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0" y="0"/>
            <a:ext cx="5334000" cy="6096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"/>
            <a:ext cx="8763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4800" b="1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</a:rPr>
              <a:t>Penjelasan</a:t>
            </a:r>
            <a:endParaRPr lang="en-US" sz="48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0" y="533400"/>
            <a:ext cx="52738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PELATIHAN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1828800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Program </a:t>
            </a:r>
            <a:r>
              <a:rPr lang="en-US" sz="2400" dirty="0" err="1">
                <a:solidFill>
                  <a:schemeClr val="bg1"/>
                </a:solidFill>
              </a:rPr>
              <a:t>pelatihan</a:t>
            </a:r>
            <a:r>
              <a:rPr lang="en-US" sz="2400" dirty="0">
                <a:solidFill>
                  <a:schemeClr val="bg1"/>
                </a:solidFill>
              </a:rPr>
              <a:t> :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Teori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tentang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intenal</a:t>
            </a:r>
            <a:r>
              <a:rPr lang="en-US" sz="2400" dirty="0">
                <a:solidFill>
                  <a:schemeClr val="bg1"/>
                </a:solidFill>
              </a:rPr>
              <a:t> audit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Studi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kasus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dan</a:t>
            </a:r>
            <a:r>
              <a:rPr lang="en-US" sz="2400" dirty="0">
                <a:solidFill>
                  <a:schemeClr val="bg1"/>
                </a:solidFill>
              </a:rPr>
              <a:t> workshop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Ujian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dengan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nilai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kelulusan</a:t>
            </a:r>
            <a:r>
              <a:rPr lang="en-US" sz="2400" dirty="0">
                <a:solidFill>
                  <a:schemeClr val="bg1"/>
                </a:solidFill>
              </a:rPr>
              <a:t>  ≥ 70</a:t>
            </a:r>
          </a:p>
        </p:txBody>
      </p:sp>
      <p:grpSp>
        <p:nvGrpSpPr>
          <p:cNvPr id="2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10" name="Rectangle 9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1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86200" y="3429000"/>
            <a:ext cx="502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Hasil</a:t>
            </a:r>
            <a:r>
              <a:rPr lang="en-US" sz="2400" dirty="0">
                <a:solidFill>
                  <a:schemeClr val="bg1"/>
                </a:solidFill>
              </a:rPr>
              <a:t> Training :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Jika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peserta</a:t>
            </a:r>
            <a:r>
              <a:rPr lang="en-US" sz="2400" dirty="0">
                <a:solidFill>
                  <a:schemeClr val="bg1"/>
                </a:solidFill>
              </a:rPr>
              <a:t> LULUS, </a:t>
            </a:r>
            <a:r>
              <a:rPr lang="en-US" sz="2400" dirty="0" err="1">
                <a:solidFill>
                  <a:schemeClr val="bg1"/>
                </a:solidFill>
              </a:rPr>
              <a:t>maka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mendapatkan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sertifikat</a:t>
            </a:r>
            <a:r>
              <a:rPr lang="en-US" sz="2400" dirty="0">
                <a:solidFill>
                  <a:schemeClr val="bg1"/>
                </a:solidFill>
              </a:rPr>
              <a:t>   </a:t>
            </a:r>
            <a:r>
              <a:rPr lang="en-US" sz="2400" b="1" dirty="0">
                <a:solidFill>
                  <a:schemeClr val="bg1"/>
                </a:solidFill>
              </a:rPr>
              <a:t>“SUCCESSFUL“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Jika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peserta</a:t>
            </a:r>
            <a:r>
              <a:rPr lang="en-US" sz="2400" dirty="0">
                <a:solidFill>
                  <a:schemeClr val="bg1"/>
                </a:solidFill>
              </a:rPr>
              <a:t> TIDAK LULUS, </a:t>
            </a:r>
            <a:r>
              <a:rPr lang="en-US" sz="2400" dirty="0" err="1">
                <a:solidFill>
                  <a:schemeClr val="bg1"/>
                </a:solidFill>
              </a:rPr>
              <a:t>maka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mendapatkan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sertifikat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</a:rPr>
              <a:t>“ATTENDANCE”</a:t>
            </a: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F941459A-36EA-4BB9-ACFD-F1A47CC7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68238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38600" y="1371600"/>
            <a:ext cx="48006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ruang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internal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eksternal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mempengaruhi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Sistem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Manajemen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pihak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berkepentingan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SML</a:t>
            </a: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6AF90-54ED-4752-B669-F6D326FE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1F598E24-15A1-4774-BEB6-9578F3D8A428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1186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38600" y="990600"/>
            <a:ext cx="51054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mengidentifikasi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Undang-undang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Pemerintah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Menteri,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konsumen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standar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adopsi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bisnis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3432-655A-4781-B343-7AF0B12B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EFA7C4C-D0A4-4618-839C-252DB3D56E25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23931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4742" y="255104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65104" y="1245704"/>
            <a:ext cx="5078896" cy="5638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Program audit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dibuat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berdasarkan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Proses,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mempertimbangkan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proses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lokasi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jumlah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lama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pelaksanaan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audit, loading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jam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/ shift)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Peluang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Keterkaitan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seperti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jumlah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pencemaran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keluhan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Kritikal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proses,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proses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berdampak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tujuan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Status proses,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seberapa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lama proses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dijalankan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Perubahan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Sumberdaya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audit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FA00A-4EBD-484E-A1B2-3035A19C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B314B662-E4E4-4AC8-AF87-FE8048B297E7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156930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0638" y="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20638" y="952500"/>
            <a:ext cx="4953000" cy="36957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Jumlah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anggota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bervariasi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tergantung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Scope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jangkauan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audit)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Personel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(auditor)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Waktu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menyelesaikan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Kebutuhan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keahlian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pengalaman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077160" y="4619624"/>
            <a:ext cx="4953000" cy="22383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Auditor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dipilih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independen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mengaudit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areanya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sendiri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Jika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memiliki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keahlian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khusus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maka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bisa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menunjuk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technical expert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9C21E-CE5D-41C7-8F84-DF977A8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AE26C24B-9E65-44BC-8073-29DF19BCA756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30057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61900" y="762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4161900" y="1676400"/>
            <a:ext cx="4982100" cy="51816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Dimaksudkan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Mengkonfirmasikan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jadwal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mendapat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persetujuan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waktu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Mendapatkan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dokumen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diperlukan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perencanaan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membuat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check list.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Auditee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sempat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melakukan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persiapan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dokumen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record,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personel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bersangkutan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langsung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terhadap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aktifitas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terkait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ruang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area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memadai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6B125-D72D-4C20-91C0-9F994C39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1549C22-DF6A-4031-B2CA-18CC35C46CFA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473901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7264" y="57647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45226" y="1643270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Memberikan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pengarahan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mengenai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internal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eksternal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terbaru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Schedule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Masalah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spesifik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bahaya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Pertimbangan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pengarahan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Aktifitas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kritis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diinvestigasi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K3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CE147-8A85-4DE7-8F6F-A7CFE851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B09E46B9-43A7-4B18-8F68-E19270609735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1268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45026" y="12192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62988" y="2286000"/>
            <a:ext cx="4953000" cy="457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Checklist Audit,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pertimbangan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bahaya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peluang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Perubahan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ISO 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14001:2015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2E4C5-899A-44D3-AFEA-84C1D409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8F65FEB1-8BCB-4F56-83E1-C3534BC9C21B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86514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0821" y="9144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08783" y="1981200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Tujuan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Checklist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mengingat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apa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diperiksa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pengaturan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waktu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dalam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memastikan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cakupan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Menentukan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urutan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jejak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Sebagai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bukti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pelaksanaan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63EAB-35F6-4572-9BD1-7EE1FA49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66EF5721-CE81-4166-8432-B6D4ACB931A6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18257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di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28" y="0"/>
            <a:ext cx="9152328" cy="6090458"/>
          </a:xfrm>
          <a:prstGeom prst="rect">
            <a:avLst/>
          </a:prstGeom>
        </p:spPr>
      </p:pic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62400" y="0"/>
            <a:ext cx="5181600" cy="612648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7947" y="3795623"/>
            <a:ext cx="39453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Check list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179" y="3406914"/>
            <a:ext cx="322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FF0000"/>
                </a:solidFill>
                <a:latin typeface="Brush Script MT" pitchFamily="66" charset="0"/>
              </a:rPr>
              <a:t>Dasar</a:t>
            </a:r>
            <a:r>
              <a:rPr lang="en-US" sz="4000" b="1" dirty="0">
                <a:solidFill>
                  <a:srgbClr val="FF0000"/>
                </a:solidFill>
                <a:latin typeface="Brush Script MT" pitchFamily="66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Brush Script MT" pitchFamily="66" charset="0"/>
              </a:rPr>
              <a:t>Pembuatan</a:t>
            </a:r>
            <a:endParaRPr lang="en-US" sz="4000" b="1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pic>
        <p:nvPicPr>
          <p:cNvPr id="1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4386352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114800" y="152400"/>
            <a:ext cx="5029200" cy="4425950"/>
          </a:xfrm>
          <a:prstGeom prst="rect">
            <a:avLst/>
          </a:prstGeom>
        </p:spPr>
        <p:txBody>
          <a:bodyPr/>
          <a:lstStyle/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Pencapaian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kinerja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Aktual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permasalahan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pada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dan/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permasalahan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pada proses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selanjutnya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Risiko</a:t>
            </a:r>
            <a:r>
              <a:rPr lang="en-US" sz="2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sz="2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Peluang</a:t>
            </a:r>
            <a:r>
              <a:rPr lang="en-US" sz="2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setiap</a:t>
            </a:r>
            <a:r>
              <a:rPr lang="en-US" sz="2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sebelumnya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BMK3L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(Quality Manual,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Instruksi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Standard lain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diadopsi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oleh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),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apakah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istem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dijalankan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konsisten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ISO 9001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lang="en-ID" sz="2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ISO 45001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ISO 14001</a:t>
            </a: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 terkait produk, K3L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45EB0912-68E2-4A4C-8C51-3D103FEB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1"/>
            <a:ext cx="9144000" cy="8382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Contoh</a:t>
            </a:r>
            <a:r>
              <a:rPr lang="en-US" b="1" dirty="0">
                <a:solidFill>
                  <a:schemeClr val="bg1"/>
                </a:solidFill>
              </a:rPr>
              <a:t> Checklist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BDF7B-DF67-4D6E-BC29-DDEF2F0D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D59EE-191E-B748-99DF-D1F0F329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2999"/>
            <a:ext cx="8235340" cy="5334001"/>
          </a:xfrm>
          <a:prstGeom prst="rect">
            <a:avLst/>
          </a:prstGeom>
        </p:spPr>
      </p:pic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A8BE86E0-6166-49D7-9014-82D059A8E32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57200" y="6583363"/>
            <a:ext cx="55626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3302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dit lingkungan 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1237"/>
          </a:xfrm>
          <a:prstGeom prst="rect">
            <a:avLst/>
          </a:prstGeom>
        </p:spPr>
      </p:pic>
      <p:grpSp>
        <p:nvGrpSpPr>
          <p:cNvPr id="5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" y="2660809"/>
            <a:ext cx="435888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4438471"/>
            <a:ext cx="4005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rush Script MT" pitchFamily="66" charset="0"/>
              </a:rPr>
              <a:t>Introduction 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856A9EA2-D5FA-4215-A1A7-D2B8CEA1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5720" y="6361662"/>
            <a:ext cx="9144000" cy="461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3769"/>
            <a:ext cx="9144000" cy="1308589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865" y="2597814"/>
            <a:ext cx="7884831" cy="1595254"/>
          </a:xfrm>
        </p:spPr>
        <p:txBody>
          <a:bodyPr/>
          <a:lstStyle/>
          <a:p>
            <a:pPr marL="0" indent="0">
              <a:buNone/>
            </a:pPr>
            <a:r>
              <a:rPr lang="en-US" sz="2585" dirty="0" err="1"/>
              <a:t>Buat</a:t>
            </a:r>
            <a:r>
              <a:rPr lang="en-US" sz="2585" dirty="0"/>
              <a:t> checklist audit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mempertimbangkan</a:t>
            </a:r>
            <a:r>
              <a:rPr lang="en-US" sz="2585" dirty="0"/>
              <a:t> </a:t>
            </a:r>
            <a:r>
              <a:rPr lang="en-US" sz="2585" dirty="0" err="1"/>
              <a:t>hal-hal</a:t>
            </a:r>
            <a:r>
              <a:rPr lang="en-US" sz="2585" dirty="0"/>
              <a:t> yang </a:t>
            </a:r>
            <a:r>
              <a:rPr lang="en-US" sz="2585" dirty="0" err="1"/>
              <a:t>sudah</a:t>
            </a:r>
            <a:r>
              <a:rPr lang="en-US" sz="2585" dirty="0"/>
              <a:t> </a:t>
            </a:r>
            <a:r>
              <a:rPr lang="en-US" sz="2585" dirty="0" err="1"/>
              <a:t>dijelaskan</a:t>
            </a:r>
            <a:r>
              <a:rPr lang="en-US" sz="2585" dirty="0"/>
              <a:t> </a:t>
            </a:r>
            <a:r>
              <a:rPr lang="en-US" sz="2585" dirty="0" err="1"/>
              <a:t>sebelumnya</a:t>
            </a:r>
            <a:r>
              <a:rPr lang="en-US" sz="2585" dirty="0"/>
              <a:t>.</a:t>
            </a:r>
          </a:p>
          <a:p>
            <a:pPr marL="0" indent="0"/>
            <a:endParaRPr lang="en-US" sz="2585" dirty="0"/>
          </a:p>
          <a:p>
            <a:pPr marL="0" indent="0">
              <a:buNone/>
            </a:pPr>
            <a:endParaRPr lang="en-US" sz="2585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4139" y="4226627"/>
            <a:ext cx="1671550" cy="16715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572232" y="5736998"/>
            <a:ext cx="25717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Waktu : </a:t>
            </a:r>
            <a:r>
              <a:rPr lang="en-US" sz="1846" dirty="0">
                <a:solidFill>
                  <a:srgbClr val="0000CC"/>
                </a:solidFill>
                <a:latin typeface="Century Gothic" pitchFamily="34" charset="0"/>
              </a:rPr>
              <a:t>30</a:t>
            </a:r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C0C929-D87B-4342-8F7D-8C7D66A06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182AE70-1A53-46D3-9A85-54FC982E197C}"/>
              </a:ext>
            </a:extLst>
          </p:cNvPr>
          <p:cNvSpPr txBox="1">
            <a:spLocks/>
          </p:cNvSpPr>
          <p:nvPr/>
        </p:nvSpPr>
        <p:spPr>
          <a:xfrm>
            <a:off x="457200" y="66548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280067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ncanaan aud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9144000" cy="6105144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14800" y="0"/>
            <a:ext cx="5029200" cy="612648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" y="600670"/>
            <a:ext cx="39805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00"/>
                </a:solidFill>
                <a:effectLst/>
                <a:latin typeface="Impact" pitchFamily="34" charset="0"/>
              </a:rPr>
              <a:t>FASE II</a:t>
            </a:r>
          </a:p>
          <a:p>
            <a:pPr algn="ctr"/>
            <a:r>
              <a:rPr lang="en-US" sz="54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00"/>
                </a:solidFill>
                <a:effectLst/>
                <a:latin typeface="Impact" pitchFamily="34" charset="0"/>
              </a:rPr>
              <a:t>Pelaksanaan</a:t>
            </a:r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00"/>
                </a:solidFill>
                <a:effectLst/>
                <a:latin typeface="Impact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9913" y="1897474"/>
            <a:ext cx="359983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Brush Script MT" pitchFamily="66" charset="0"/>
              </a:rPr>
              <a:t>Audit</a:t>
            </a:r>
            <a:endParaRPr lang="en-US" sz="13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Brush Script MT" pitchFamily="66" charset="0"/>
            </a:endParaRPr>
          </a:p>
        </p:txBody>
      </p:sp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228228" y="565770"/>
            <a:ext cx="5029200" cy="382111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Monotype Sorts" charset="2"/>
              <a:buNone/>
              <a:tabLst/>
              <a:defRPr/>
            </a:pPr>
            <a:r>
              <a:rPr lang="en-US" sz="3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Meliputi</a:t>
            </a: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Opening meeting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laporan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Closing meeting</a:t>
            </a:r>
          </a:p>
        </p:txBody>
      </p: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880EB7E1-0E92-4F91-BA51-9F36BD2A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ing meeting.jpg"/>
          <p:cNvPicPr>
            <a:picLocks noChangeAspect="1"/>
          </p:cNvPicPr>
          <p:nvPr/>
        </p:nvPicPr>
        <p:blipFill>
          <a:blip r:embed="rId2"/>
          <a:srcRect t="3551" b="1769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4876800" cy="612648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273445" y="3795623"/>
            <a:ext cx="27943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Opening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62400" y="4386352"/>
            <a:ext cx="51714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meeting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52400" y="304800"/>
            <a:ext cx="4392612" cy="5257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dipimpin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Lead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</a:p>
          <a:p>
            <a:pPr marL="458788" marR="0" lvl="1" indent="-285750" algn="l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Memperkenalkan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team audit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ruang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adalah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penyimpangan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mengindikasikan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adanya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kelemahan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kesalahan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endParaRPr kumimoji="0" lang="en-US" sz="1600" b="1" i="1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Rincian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dimana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)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Lain-lain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42686D8D-6046-4341-8AA4-82945A78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am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248401"/>
          </a:xfrm>
          <a:prstGeom prst="rect">
            <a:avLst/>
          </a:prstGeom>
        </p:spPr>
      </p:pic>
      <p:grpSp>
        <p:nvGrpSpPr>
          <p:cNvPr id="6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7" name="Rectangle 6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8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9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1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67200" y="0"/>
            <a:ext cx="4876800" cy="62484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495800" y="152400"/>
            <a:ext cx="4410075" cy="5943600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roses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usaha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Conformity, Nonconformity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improvement opportunity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didukung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bukti-bukti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objective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0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engan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cara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antara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mewawancarai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personil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bertanggung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jawab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langsung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mengobservasi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praktek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dokumentasi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spesifikasi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catatan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" y="127337"/>
            <a:ext cx="338432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Pelaksanaan</a:t>
            </a:r>
            <a:endParaRPr lang="en-US" sz="60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  <a:cs typeface="Aharoni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426" y="652552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66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2057400"/>
            <a:ext cx="30155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internal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B63BA0F8-8BD9-4BDD-92C6-4FA83BDB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188075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19481" y="2288950"/>
            <a:ext cx="2059525" cy="651105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Interview</a:t>
            </a:r>
            <a:endParaRPr kumimoji="0" lang="en-GB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009645" y="1291023"/>
            <a:ext cx="2541792" cy="740394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Observasi</a:t>
            </a:r>
            <a:endParaRPr kumimoji="0" lang="en-GB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002920" y="1752623"/>
            <a:ext cx="2760080" cy="1286383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Periksa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dokumentasi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2833743" y="2152668"/>
            <a:ext cx="1370574" cy="867508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336245" y="2089656"/>
            <a:ext cx="1509830" cy="863112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33495" y="3086117"/>
            <a:ext cx="1987698" cy="2848708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Interview: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Minta Auditee menjelaskan aktifitas ybs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Hindari tekanan suara seperti “Polisi”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Jadi pendengar yang baik</a:t>
            </a:r>
          </a:p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089405" y="3086117"/>
            <a:ext cx="2373218" cy="2848708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Cek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dokumen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: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Cocokan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aktifitas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dengan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dokumen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kerja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,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spesifikasi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dll</a:t>
            </a: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Hindari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“Nit Picking” (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mencari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kecil-kecil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)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Jadi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Peneliti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baik</a:t>
            </a:r>
            <a:endParaRPr kumimoji="0" lang="en-GB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292556" y="3086117"/>
            <a:ext cx="2178259" cy="2848708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Observasi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: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Pengamatan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aktual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dilapangan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.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Usahakan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tidak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meng-interupsi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aktifitas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yg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sdg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berjalan</a:t>
            </a: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Jadi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Pengamat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baik</a:t>
            </a:r>
            <a:endParaRPr kumimoji="0" lang="en-GB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19777" y="263748"/>
            <a:ext cx="4352223" cy="631581"/>
          </a:xfrm>
          <a:noFill/>
        </p:spPr>
        <p:txBody>
          <a:bodyPr anchor="b"/>
          <a:lstStyle/>
          <a:p>
            <a:pPr algn="ctr" eaLnBrk="1" hangingPunct="1"/>
            <a:r>
              <a:rPr lang="en-US" sz="2954" i="1" u="sng" dirty="0" err="1"/>
              <a:t>Siklus</a:t>
            </a:r>
            <a:r>
              <a:rPr lang="en-US" sz="2954" i="1" u="sng" dirty="0"/>
              <a:t> </a:t>
            </a:r>
            <a:r>
              <a:rPr lang="en-US" sz="2954" i="1" u="sng" dirty="0" err="1"/>
              <a:t>Pelaksanaan</a:t>
            </a:r>
            <a:r>
              <a:rPr lang="en-US" sz="2954" i="1" u="sng" dirty="0"/>
              <a:t>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28566" y="263769"/>
            <a:ext cx="615434" cy="1450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20AA69B2-20FA-4EA2-A6ED-288F9050D129}"/>
              </a:ext>
            </a:extLst>
          </p:cNvPr>
          <p:cNvSpPr txBox="1">
            <a:spLocks/>
          </p:cNvSpPr>
          <p:nvPr/>
        </p:nvSpPr>
        <p:spPr>
          <a:xfrm>
            <a:off x="419481" y="6492875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617867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PELAKSANAAN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48" y="1648546"/>
            <a:ext cx="8229600" cy="3165253"/>
          </a:xfrm>
        </p:spPr>
        <p:txBody>
          <a:bodyPr/>
          <a:lstStyle/>
          <a:p>
            <a:r>
              <a:rPr lang="en-US" sz="2585" dirty="0"/>
              <a:t>Auditor </a:t>
            </a:r>
            <a:r>
              <a:rPr lang="en-US" sz="2585" dirty="0" err="1"/>
              <a:t>harus</a:t>
            </a:r>
            <a:r>
              <a:rPr lang="en-US" sz="2585" dirty="0"/>
              <a:t> </a:t>
            </a:r>
            <a:r>
              <a:rPr lang="en-US" sz="2585" dirty="0" err="1"/>
              <a:t>mampu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suasana</a:t>
            </a:r>
            <a:r>
              <a:rPr lang="en-US" sz="2585" dirty="0"/>
              <a:t> audit </a:t>
            </a:r>
            <a:r>
              <a:rPr lang="en-US" sz="2585" dirty="0" err="1"/>
              <a:t>nyaman</a:t>
            </a:r>
            <a:endParaRPr lang="en-US" sz="2585" dirty="0"/>
          </a:p>
          <a:p>
            <a:r>
              <a:rPr lang="en-US" sz="2585" dirty="0" err="1"/>
              <a:t>Kondisi</a:t>
            </a:r>
            <a:r>
              <a:rPr lang="en-US" sz="2585" dirty="0"/>
              <a:t> </a:t>
            </a:r>
            <a:r>
              <a:rPr lang="en-US" sz="2585" dirty="0" err="1"/>
              <a:t>nyaman</a:t>
            </a:r>
            <a:r>
              <a:rPr lang="en-US" sz="2585" dirty="0"/>
              <a:t> </a:t>
            </a:r>
            <a:r>
              <a:rPr lang="en-US" sz="2585" dirty="0" err="1"/>
              <a:t>akan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auditee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, </a:t>
            </a:r>
            <a:r>
              <a:rPr lang="en-US" sz="2585" dirty="0" err="1"/>
              <a:t>memberi</a:t>
            </a:r>
            <a:r>
              <a:rPr lang="en-US" sz="2585" dirty="0"/>
              <a:t> </a:t>
            </a:r>
            <a:r>
              <a:rPr lang="en-US" sz="2585" dirty="0" err="1"/>
              <a:t>akses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dirty="0" err="1"/>
              <a:t>informasi</a:t>
            </a:r>
            <a:r>
              <a:rPr lang="en-US" sz="2585" dirty="0"/>
              <a:t> </a:t>
            </a:r>
            <a:r>
              <a:rPr lang="en-US" sz="2585" dirty="0" err="1"/>
              <a:t>apa</a:t>
            </a:r>
            <a:r>
              <a:rPr lang="en-US" sz="2585" dirty="0"/>
              <a:t> </a:t>
            </a:r>
            <a:r>
              <a:rPr lang="en-US" sz="2585" dirty="0" err="1"/>
              <a:t>adanya</a:t>
            </a:r>
            <a:endParaRPr lang="en-US" sz="2585" dirty="0"/>
          </a:p>
          <a:p>
            <a:r>
              <a:rPr lang="en-US" sz="2585" dirty="0" err="1"/>
              <a:t>Keberhasilan</a:t>
            </a:r>
            <a:r>
              <a:rPr lang="en-US" sz="2585" dirty="0"/>
              <a:t> Auditor </a:t>
            </a:r>
            <a:r>
              <a:rPr lang="en-US" sz="2585" dirty="0" err="1"/>
              <a:t>adalah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Mampu</a:t>
            </a:r>
            <a:r>
              <a:rPr lang="en-US" sz="2585" dirty="0"/>
              <a:t> </a:t>
            </a:r>
            <a:r>
              <a:rPr lang="en-US" sz="2585" dirty="0" err="1"/>
              <a:t>mengindentifikasi</a:t>
            </a:r>
            <a:r>
              <a:rPr lang="en-US" sz="2585" dirty="0"/>
              <a:t> </a:t>
            </a:r>
            <a:r>
              <a:rPr lang="en-US" sz="2585" dirty="0" err="1"/>
              <a:t>kelemahan</a:t>
            </a:r>
            <a:r>
              <a:rPr lang="en-US" sz="2585" dirty="0"/>
              <a:t> </a:t>
            </a:r>
            <a:r>
              <a:rPr lang="en-US" sz="2585" dirty="0" err="1"/>
              <a:t>sistem</a:t>
            </a:r>
            <a:r>
              <a:rPr lang="en-US" sz="2585" dirty="0"/>
              <a:t>, </a:t>
            </a:r>
            <a:r>
              <a:rPr lang="en-US" sz="2585" b="1" dirty="0" err="1">
                <a:solidFill>
                  <a:schemeClr val="accent1"/>
                </a:solidFill>
              </a:rPr>
              <a:t>Memberi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masukan</a:t>
            </a:r>
            <a:r>
              <a:rPr lang="en-US" sz="2585" dirty="0"/>
              <a:t> </a:t>
            </a:r>
            <a:r>
              <a:rPr lang="en-US" sz="2585" dirty="0" err="1"/>
              <a:t>untuk</a:t>
            </a:r>
            <a:r>
              <a:rPr lang="en-US" sz="2585" dirty="0"/>
              <a:t> </a:t>
            </a:r>
            <a:r>
              <a:rPr lang="en-US" sz="2585" dirty="0" err="1"/>
              <a:t>peningkatan</a:t>
            </a:r>
            <a:r>
              <a:rPr lang="en-US" sz="2585" dirty="0"/>
              <a:t> </a:t>
            </a:r>
            <a:r>
              <a:rPr lang="en-US" sz="2585" dirty="0" err="1"/>
              <a:t>kinerja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Auditee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menerima</a:t>
            </a:r>
            <a:r>
              <a:rPr lang="en-US" sz="2585" dirty="0"/>
              <a:t> </a:t>
            </a:r>
            <a:r>
              <a:rPr lang="en-US" sz="2585" dirty="0" err="1"/>
              <a:t>temuan</a:t>
            </a:r>
            <a:r>
              <a:rPr lang="en-US" sz="2585" dirty="0"/>
              <a:t>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berterimakasih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dirty="0" err="1"/>
              <a:t>kepada</a:t>
            </a:r>
            <a:r>
              <a:rPr lang="en-US" sz="2585" dirty="0"/>
              <a:t> auditor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63" y="5077570"/>
            <a:ext cx="8572560" cy="887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Selain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memperhatikan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faktor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teknis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Auditor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juga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harus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memperhatikan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faktor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non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teknis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seperti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Human Factor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CFE10-0393-4127-8952-42CEDF1E3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Audit ISO 45001:2018 1/ Rev 0 (c)Copyright.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Sentral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250191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343400" y="1524000"/>
            <a:ext cx="460533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Progressive Hostility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0" marR="0" lvl="1" indent="0" algn="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sikap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permusuhan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timbul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secara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bertahap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 </a:t>
            </a:r>
          </a:p>
          <a:p>
            <a:pPr marL="0" marR="0" lvl="1" indent="0" algn="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Misalnya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kebanyakan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interview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diawali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damai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peaceably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),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tetapi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berteman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timbul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sesuai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pergerakan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waktu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seiring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ditemukannya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banyak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sesuain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atau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audit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cenderung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intimidasi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atau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mulai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lelah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7C57-B3AE-45A1-8241-E050A0D2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72839735-4F68-4577-8AA2-B575B742F195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4419600" y="1371600"/>
            <a:ext cx="4419600" cy="525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dapat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dilakukan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Auditor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antara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lain:	</a:t>
            </a:r>
          </a:p>
          <a:p>
            <a:pPr marL="466725" marR="0" lvl="1" indent="-466725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Melunakkan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menurunkan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nada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bicara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sehingga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berkesan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mencecar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memojokan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  <a:p>
            <a:pPr marL="466725" marR="0" lvl="1" indent="-466725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Lebih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terbuka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mendengarkan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penjelasan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  <a:p>
            <a:pPr marL="466725" marR="0" lvl="1" indent="-466725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Menyelipkan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humor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segar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mencairkan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suasana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B84C2-E29A-4D36-AE97-9469342C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51CDBB3C-1080-4CC6-BC14-CEAF9E9D5237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6212" y="1477962"/>
            <a:ext cx="4700588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3400" marR="0" lvl="0" indent="-53340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Sudden Hostility </a:t>
            </a:r>
          </a:p>
          <a:p>
            <a:pPr marL="0" marR="0" lvl="0" indent="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sikap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permusuhan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timbul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mendadak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ketika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berlangsung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Misalnya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begitu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menemukan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temuan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penyimpangan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dilakukan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oleh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personal,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personal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khawatir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ditegur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penyimpangan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33400" marR="0" lvl="0" indent="-53340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545F3-7016-4E0D-A764-EB2F675A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B5BDA727-6694-456D-AB94-547646FD24E8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228600" y="1447800"/>
            <a:ext cx="464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antara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lain:	</a:t>
            </a:r>
          </a:p>
          <a:p>
            <a:pPr marL="0" marR="0" lvl="1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Menjelaskan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bahwa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Penyimpangan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terjadi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mungkin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karena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ketidakjelasan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instruksi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kerja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jelas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mengindikasikan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adanya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kelemahan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pada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dilakukannya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on the job training/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sosialisasi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terhadap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baru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)`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F95A-B322-40A1-B903-D6495788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1B14EC07-4309-419F-BA09-5C2A035FFCA6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3" descr="26"/>
          <p:cNvSpPr>
            <a:spLocks noChangeArrowheads="1"/>
          </p:cNvSpPr>
          <p:nvPr/>
        </p:nvSpPr>
        <p:spPr bwMode="auto">
          <a:xfrm>
            <a:off x="2728913" y="3044824"/>
            <a:ext cx="3551237" cy="259397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9900"/>
            </a:extrusionClr>
          </a:sp3d>
        </p:spPr>
        <p:txBody>
          <a:bodyPr wrap="none" anchor="ctr">
            <a:flatTx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WordArt 4"/>
          <p:cNvSpPr>
            <a:spLocks noChangeArrowheads="1" noChangeShapeType="1" noTextEdit="1"/>
          </p:cNvSpPr>
          <p:nvPr/>
        </p:nvSpPr>
        <p:spPr bwMode="auto">
          <a:xfrm>
            <a:off x="3070225" y="3621088"/>
            <a:ext cx="2897188" cy="6778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0" normalizeH="0" baseline="0" noProof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n-ea"/>
                <a:cs typeface="+mn-cs"/>
              </a:rPr>
              <a:t>ISO 19011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763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ISO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The International Organization for Standardization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Technical Committee ISO/TC 176/SC 2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Quality Systems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Technical Committee ISO/TC 207/SC 1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Environmental Management Systems  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Technical Committee ISO/TC 283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Occupational Health &amp; Safety Management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21" name="WordArt 6"/>
          <p:cNvSpPr>
            <a:spLocks noChangeArrowheads="1" noChangeShapeType="1" noTextEdit="1"/>
          </p:cNvSpPr>
          <p:nvPr/>
        </p:nvSpPr>
        <p:spPr bwMode="auto">
          <a:xfrm>
            <a:off x="3400425" y="2762250"/>
            <a:ext cx="2312988" cy="395288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  <a:scene3d>
              <a:camera prst="legacyPerspectiveBottom"/>
              <a:lightRig rig="legacyFlat3" dir="t"/>
            </a:scene3d>
            <a:sp3d extrusionH="887400" prstMaterial="legacyMatte">
              <a:extrusionClr>
                <a:srgbClr val="FFCC00"/>
              </a:extrusion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0" normalizeH="0" baseline="0" noProof="0" dirty="0" err="1">
                <a:ln w="9525"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Komite</a:t>
            </a:r>
            <a:r>
              <a:rPr kumimoji="0" lang="en-US" sz="3600" b="0" i="0" u="none" strike="noStrike" kern="10" cap="none" spc="0" normalizeH="0" baseline="0" noProof="0" dirty="0">
                <a:ln w="9525"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 </a:t>
            </a:r>
            <a:r>
              <a:rPr kumimoji="0" lang="en-US" sz="3600" b="0" i="0" u="none" strike="noStrike" kern="10" cap="none" spc="0" normalizeH="0" baseline="0" noProof="0" dirty="0" err="1">
                <a:ln w="9525"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Perumus</a:t>
            </a:r>
            <a:endParaRPr kumimoji="0" lang="en-US" sz="3600" b="0" i="0" u="none" strike="noStrike" kern="10" cap="none" spc="0" normalizeH="0" baseline="0" noProof="0" dirty="0">
              <a:ln w="9525">
                <a:round/>
                <a:headEnd/>
                <a:tailEnd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pic>
        <p:nvPicPr>
          <p:cNvPr id="30" name="Picture 15" descr="forward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695700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WordArt 16"/>
          <p:cNvSpPr>
            <a:spLocks noChangeArrowheads="1" noChangeShapeType="1" noTextEdit="1"/>
          </p:cNvSpPr>
          <p:nvPr/>
        </p:nvSpPr>
        <p:spPr bwMode="auto">
          <a:xfrm>
            <a:off x="228600" y="3657600"/>
            <a:ext cx="2255838" cy="90019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357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ISO 9001:2015,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ISO 14001:2015,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OHSAS 18001:2007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ISO 45001:2018</a:t>
            </a:r>
            <a:endParaRPr kumimoji="0" lang="en-US" sz="3600" b="0" i="0" u="none" strike="noStrike" kern="10" cap="none" spc="0" normalizeH="0" baseline="0" noProof="0" dirty="0">
              <a:ln w="9525">
                <a:noFill/>
                <a:round/>
                <a:headEnd/>
                <a:tailEnd/>
              </a:ln>
              <a:solidFill>
                <a:srgbClr val="3333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" y="0"/>
            <a:ext cx="2489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Pendahuluan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2475" y="3172807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Guidelines for Auditing Management Systems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29B225-A68C-45B5-B1BA-7A4D1811F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Audit ISO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14001:2015 /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Rev 03 (c)Copyright. Sentral Sistem,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Desember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56371-AD8F-469A-B76E-02C7ABCA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" y="1253288"/>
            <a:ext cx="4572000" cy="529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3538" marR="0" lvl="0" indent="-363538" algn="just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Immediate Hostility </a:t>
            </a:r>
          </a:p>
          <a:p>
            <a:pPr marL="0" marR="0" lvl="0" indent="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ikap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permusuhan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langsung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ditunjukkan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dimulai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misalnya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</a:p>
          <a:p>
            <a:pPr marL="630238" marR="0" lvl="1" indent="-404813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Char char="L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sibuk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bagaimana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kalau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minggu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saja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?</a:t>
            </a:r>
          </a:p>
          <a:p>
            <a:pPr marL="630238" marR="0" lvl="1" indent="-404813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Char char="L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sebentar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lagi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meeting,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ngga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15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saja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? </a:t>
            </a:r>
          </a:p>
          <a:p>
            <a:pPr marL="0" marR="0" lvl="0" indent="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Kondisi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biasanya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meng-indikasikan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lemahnya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komitmen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suppot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manajemen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kurang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dianggap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sebagai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penting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984D8-8783-4BD7-9876-11402016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8D30E8F4-7B07-49B0-B8CC-A82F0DB080A9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2400" y="1295400"/>
            <a:ext cx="4495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Auditor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antara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lain: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</a:t>
            </a:r>
          </a:p>
          <a:p>
            <a:pPr marL="630238" marR="0" lvl="1" indent="-404813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perlu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ribut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dengan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auditee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cek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apakah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memang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kebetulan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urusan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mendadak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diduga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)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penting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bisa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ditinggalkan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jika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atur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schedule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penggantinya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  <a:p>
            <a:pPr marL="630238" marR="0" lvl="1" indent="-404813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Jika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kondisi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tersebut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terjadi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karena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kurangnya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komitment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catat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informasikan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Lead Auditor. Lead auditor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menyampaikan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masalah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Manajemen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0C1C9-D432-4E85-847F-294BEC8E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21D508AC-6D23-440F-A4F1-F96A9F264CDC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rengh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8286" y="3377625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Impact" pitchFamily="34" charset="0"/>
              </a:rPr>
              <a:t>Kelemahan</a:t>
            </a:r>
            <a:r>
              <a:rPr lang="en-US" sz="3200" dirty="0">
                <a:latin typeface="Impact" pitchFamily="34" charset="0"/>
              </a:rPr>
              <a:t> </a:t>
            </a:r>
            <a:r>
              <a:rPr lang="en-US" sz="3200" dirty="0" err="1">
                <a:latin typeface="Impact" pitchFamily="34" charset="0"/>
              </a:rPr>
              <a:t>selama</a:t>
            </a:r>
            <a:endParaRPr lang="en-US" sz="3200" dirty="0">
              <a:latin typeface="Impact" pitchFamily="34" charset="0"/>
            </a:endParaRPr>
          </a:p>
        </p:txBody>
      </p:sp>
      <p:pic>
        <p:nvPicPr>
          <p:cNvPr id="15" name="Picture 14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52400" y="3801070"/>
            <a:ext cx="2291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proses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388" y="4261009"/>
            <a:ext cx="4358887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267200" y="228600"/>
            <a:ext cx="4876800" cy="6019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ISO 9001, ISO 14001,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ISO 45001:2018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program manajemen K3L ?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corrective action ?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review ?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kreatif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menggali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kelemahan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percaya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pernyataan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lebih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Puas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keberadaan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penelitian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observasi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lapangan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Menyatakan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OK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diberikan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tanpa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173214AB-EB8C-4266-9740-D06D0D3BFB9D}"/>
              </a:ext>
            </a:extLst>
          </p:cNvPr>
          <p:cNvSpPr txBox="1">
            <a:spLocks/>
          </p:cNvSpPr>
          <p:nvPr/>
        </p:nvSpPr>
        <p:spPr>
          <a:xfrm>
            <a:off x="261644" y="608969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098" y="685800"/>
            <a:ext cx="2458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  <a:latin typeface="Impact" pitchFamily="34" charset="0"/>
              </a:rPr>
              <a:t>Teknik-teknik</a:t>
            </a:r>
            <a:endParaRPr lang="en-US" sz="3200" dirty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990600"/>
            <a:ext cx="42979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sampling</a:t>
            </a: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4413250" y="533400"/>
            <a:ext cx="4578350" cy="4824412"/>
          </a:xfrm>
          <a:prstGeom prst="rect">
            <a:avLst/>
          </a:prstGeom>
        </p:spPr>
        <p:txBody>
          <a:bodyPr/>
          <a:lstStyle/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Vertical Slice Sampling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Mengambil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semua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element 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BMK3L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per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aturan 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Horizontal Slice Sampling                                                        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Konsentrasi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kasus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elemen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grpSp>
        <p:nvGrpSpPr>
          <p:cNvPr id="11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4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5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F9F61540-6A29-4170-B9D4-C327259948AF}"/>
              </a:ext>
            </a:extLst>
          </p:cNvPr>
          <p:cNvSpPr txBox="1">
            <a:spLocks/>
          </p:cNvSpPr>
          <p:nvPr/>
        </p:nvSpPr>
        <p:spPr>
          <a:xfrm>
            <a:off x="342714" y="6134761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1377" y="304800"/>
            <a:ext cx="8229600" cy="1055077"/>
          </a:xfrm>
        </p:spPr>
        <p:txBody>
          <a:bodyPr/>
          <a:lstStyle/>
          <a:p>
            <a:pPr eaLnBrk="1" hangingPunct="1"/>
            <a:r>
              <a:rPr lang="en-US" sz="2585" dirty="0">
                <a:latin typeface="Berlin Sans FB" pitchFamily="34" charset="0"/>
              </a:rPr>
              <a:t>TEKNIK SAMPLING UNTUK MAMPU MENGGALI KELEMAHAN SISTEM  </a:t>
            </a: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037767" y="2130852"/>
            <a:ext cx="1305165" cy="7740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endParaRPr kumimoji="0" lang="en-US" sz="22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316942" y="1474417"/>
            <a:ext cx="2249334" cy="63216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pada area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yang tidak </a:t>
            </a: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531203" y="2763923"/>
            <a:ext cx="1899944" cy="6604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pada area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6794013" y="1474417"/>
            <a:ext cx="1668150" cy="6604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6499599" y="2365338"/>
            <a:ext cx="2488194" cy="17966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temuan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tinggi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Potensi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melihat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ketidakefektifan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5635503" y="2897272"/>
            <a:ext cx="797169" cy="46452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5701972" y="1607767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410586" y="1739652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476529" y="2777110"/>
            <a:ext cx="863111" cy="464527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131306" y="4226376"/>
            <a:ext cx="7529146" cy="1626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marR="0" lvl="0" indent="-16119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Cek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Performa 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sering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terjadi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insiden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di area A 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jadikan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area A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sebagai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area sampling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saat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melaksanakan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audit</a:t>
            </a:r>
          </a:p>
          <a:p>
            <a:pPr marL="161196" marR="0" lvl="0" indent="-16119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perawatan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infrastruktur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tanyakan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infrastruktur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apa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yang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sering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terjadi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insiden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jadikan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infrastruktur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tersebut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sebagai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area sampling 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3769"/>
            <a:ext cx="681377" cy="6330462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719CEB0C-A6AC-4C1B-A72D-85DE17EE15D4}"/>
              </a:ext>
            </a:extLst>
          </p:cNvPr>
          <p:cNvSpPr txBox="1">
            <a:spLocks/>
          </p:cNvSpPr>
          <p:nvPr/>
        </p:nvSpPr>
        <p:spPr>
          <a:xfrm>
            <a:off x="742779" y="6270696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00223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grpSp>
        <p:nvGrpSpPr>
          <p:cNvPr id="9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0" name="Rectangle 9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1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04800" y="1600200"/>
            <a:ext cx="6781800" cy="4191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sebenarnya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ingin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ketahui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Pilih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umum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istilah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masih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asing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perjelaskan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artinya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menghindari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persepsi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berbeda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bahasa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tubuh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nada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memerlukan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sehingga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hidup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b="1" dirty="0" err="1">
                <a:latin typeface="Arial" pitchFamily="34" charset="0"/>
                <a:cs typeface="Arial" pitchFamily="34" charset="0"/>
              </a:rPr>
              <a:t>Pastikan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bahwa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lawan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bicara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mengerti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maksud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ingin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sampaikan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bila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mereka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tampak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bingung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apa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tanyakan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b="1" dirty="0" err="1">
                <a:latin typeface="Arial" pitchFamily="34" charset="0"/>
                <a:cs typeface="Arial" pitchFamily="34" charset="0"/>
              </a:rPr>
              <a:t>Gunakan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kontak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mata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waktu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berkomunikasi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6800" y="457200"/>
            <a:ext cx="3829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wawancara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34" y="76200"/>
            <a:ext cx="4612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Teknik-teknik</a:t>
            </a:r>
            <a:r>
              <a:rPr lang="en-US" sz="4000" dirty="0">
                <a:latin typeface="Brush Script MT" pitchFamily="66" charset="0"/>
              </a:rPr>
              <a:t> </a:t>
            </a:r>
            <a:r>
              <a:rPr lang="en-US" sz="4000" dirty="0" err="1">
                <a:latin typeface="Brush Script MT" pitchFamily="66" charset="0"/>
              </a:rPr>
              <a:t>komunikasi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50" y="587514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Saat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21" name="Footer Placeholder 10">
            <a:extLst>
              <a:ext uri="{FF2B5EF4-FFF2-40B4-BE49-F238E27FC236}">
                <a16:creationId xmlns:a16="http://schemas.microsoft.com/office/drawing/2014/main" id="{B229311A-3F7C-4161-98AF-4B36B3C8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27"/>
          <p:cNvSpPr txBox="1">
            <a:spLocks noChangeArrowheads="1"/>
          </p:cNvSpPr>
          <p:nvPr/>
        </p:nvSpPr>
        <p:spPr>
          <a:xfrm>
            <a:off x="228600" y="381000"/>
            <a:ext cx="6705600" cy="5867400"/>
          </a:xfrm>
          <a:prstGeom prst="rect">
            <a:avLst/>
          </a:prstGeo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Aktif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memperhatikan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menjamin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mendengar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mengerti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dijelaskan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metode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Paraphasing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kata-kata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begitu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Menunggu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selesai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berbicara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sebelum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mengajukan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interupsi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respon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terpaksa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Kesimpulan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akhir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Memberikan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kesempatan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mengkoreksi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kesalahpengertian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0" name="Rectangle 9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3838C461-1026-4F8E-B4BC-250A45CD9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wancara 1.jpg"/>
          <p:cNvPicPr>
            <a:picLocks noChangeAspect="1"/>
          </p:cNvPicPr>
          <p:nvPr/>
        </p:nvPicPr>
        <p:blipFill>
          <a:blip r:embed="rId2"/>
          <a:srcRect r="8120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grpSp>
        <p:nvGrpSpPr>
          <p:cNvPr id="5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0"/>
            <a:ext cx="5029200" cy="61264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200" y="4953000"/>
            <a:ext cx="3829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wawancara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34" y="4459069"/>
            <a:ext cx="383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Brush Script MT" pitchFamily="66" charset="0"/>
              </a:rPr>
              <a:t>Teknik</a:t>
            </a:r>
            <a:r>
              <a:rPr lang="en-US" sz="36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rush Script MT" pitchFamily="66" charset="0"/>
              </a:rPr>
              <a:t>komunikasi</a:t>
            </a:r>
            <a:r>
              <a:rPr lang="en-US" sz="36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rush Script MT" pitchFamily="66" charset="0"/>
              </a:rPr>
              <a:t>saat</a:t>
            </a:r>
            <a:r>
              <a:rPr lang="en-US" sz="36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</a:p>
        </p:txBody>
      </p:sp>
      <p:pic>
        <p:nvPicPr>
          <p:cNvPr id="17" name="Picture 16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267200" y="533400"/>
            <a:ext cx="4665662" cy="5257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Open question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membutuhkan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Probing question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Closed question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kepastian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01EAFEB7-16D6-4D3F-BE0F-0566BD6B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6"/>
          <p:cNvGraphicFramePr>
            <a:graphicFrameLocks noGrp="1"/>
          </p:cNvGraphicFramePr>
          <p:nvPr/>
        </p:nvGraphicFramePr>
        <p:xfrm>
          <a:off x="76200" y="967104"/>
          <a:ext cx="8915400" cy="5281296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Open Question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Probing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Closed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pertanyaan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banyak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dengan pertanyaan ini kita mendapat informasi tertentu secara mendetail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kita mendapat konfirmasi yang pasti tentang suatu hal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Dapatkah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jelaskan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mengenai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metode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Identifikasi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Aspek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/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Bahaya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Penilaian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Pengendalian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Dampak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Resikonya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 : </a:t>
                      </a: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Berapa hasil pengukuran kebisingan diarea produksi 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Jadi karena kebisingan melebihi Ambang yang telah ditentukan jadi Anda membatasi jam kerja operator dengan cara rotasi kerja ?  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 bila Auditor tidak jeli dalam memilih informasi dan intensive dalam menanyakannya maka informasi yang diterima bias dari tujuan audit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terlalu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sering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menggunakannya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berakibat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hidup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didapat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-76200"/>
            <a:ext cx="2255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latin typeface="Brush Script MT" pitchFamily="66" charset="0"/>
              </a:rPr>
              <a:t>Teknik</a:t>
            </a:r>
            <a:r>
              <a:rPr lang="en-US" sz="6600" dirty="0">
                <a:latin typeface="Brush Script MT" pitchFamily="66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0" y="-117396"/>
            <a:ext cx="418896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  <a:latin typeface="Impact" pitchFamily="34" charset="0"/>
              </a:rPr>
              <a:t>wawancara</a:t>
            </a:r>
            <a:endParaRPr lang="en-US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2CB0D150-447F-495B-B22A-7E0A2FB6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2171700" cy="6858000"/>
            <a:chOff x="0" y="0"/>
            <a:chExt cx="2171700" cy="6858000"/>
          </a:xfrm>
        </p:grpSpPr>
        <p:pic>
          <p:nvPicPr>
            <p:cNvPr id="6" name="Picture 5" descr="audit lingkungan 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71700" cy="1628775"/>
            </a:xfrm>
            <a:prstGeom prst="rect">
              <a:avLst/>
            </a:prstGeom>
          </p:spPr>
        </p:pic>
        <p:pic>
          <p:nvPicPr>
            <p:cNvPr id="7" name="Picture 6" descr="audit lingkungan 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27801"/>
              <a:ext cx="2171700" cy="1621222"/>
            </a:xfrm>
            <a:prstGeom prst="rect">
              <a:avLst/>
            </a:prstGeom>
          </p:spPr>
        </p:pic>
        <p:pic>
          <p:nvPicPr>
            <p:cNvPr id="8" name="Picture 7" descr="audit lingkungan 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76625"/>
              <a:ext cx="2171700" cy="1628775"/>
            </a:xfrm>
            <a:prstGeom prst="rect">
              <a:avLst/>
            </a:prstGeom>
          </p:spPr>
        </p:pic>
        <p:pic>
          <p:nvPicPr>
            <p:cNvPr id="9" name="Picture 8" descr="audit lingkungan 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29225"/>
              <a:ext cx="2171700" cy="16287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609721" y="0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ush Script MT" pitchFamily="66" charset="0"/>
              </a:rPr>
              <a:t>Hal-</a:t>
            </a:r>
            <a:r>
              <a:rPr lang="en-US" sz="3200" dirty="0" err="1">
                <a:latin typeface="Brush Script MT" pitchFamily="66" charset="0"/>
              </a:rPr>
              <a:t>hal</a:t>
            </a:r>
            <a:r>
              <a:rPr lang="en-US" sz="3200" dirty="0">
                <a:latin typeface="Brush Script MT" pitchFamily="66" charset="0"/>
              </a:rPr>
              <a:t> yang </a:t>
            </a:r>
            <a:r>
              <a:rPr lang="en-US" sz="3200" dirty="0" err="1">
                <a:latin typeface="Brush Script MT" pitchFamily="66" charset="0"/>
              </a:rPr>
              <a:t>harus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dihindari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405825"/>
            <a:ext cx="3047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ush Script MT" pitchFamily="66" charset="0"/>
              </a:rPr>
              <a:t>Selama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Pelaksanaan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1800" y="-76200"/>
            <a:ext cx="218040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1143000"/>
            <a:ext cx="6629400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Memberi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pertanyaan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mengandung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beban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memojokan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loaded and leading question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mengapa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mengunakan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filing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sudah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jelas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sengaja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mentransfer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jumlah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klaim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Berdebat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200" dirty="0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menghindarinya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minta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memilih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sample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berikutnya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diperiksa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Merasa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diaudit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disarankan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banyak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daripada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pembicara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seharusnya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plating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grove 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98" y="0"/>
            <a:ext cx="918659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" y="357426"/>
            <a:ext cx="23631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219200"/>
            <a:ext cx="47099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K3 DAN </a:t>
            </a:r>
            <a:r>
              <a:rPr lang="en-US" sz="44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lingkungan</a:t>
            </a:r>
            <a:endParaRPr 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151" y="0"/>
            <a:ext cx="168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FF00"/>
                </a:solidFill>
                <a:latin typeface="Brush Script MT" pitchFamily="66" charset="0"/>
              </a:rPr>
              <a:t>Tujuan</a:t>
            </a:r>
            <a:r>
              <a:rPr lang="en-US" sz="4000" dirty="0">
                <a:solidFill>
                  <a:srgbClr val="FFFF00"/>
                </a:solidFill>
                <a:latin typeface="Brush Script MT" pitchFamily="66" charset="0"/>
              </a:rPr>
              <a:t>  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>
          <a:xfrm>
            <a:off x="-76200" y="1981200"/>
            <a:ext cx="5410200" cy="44196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menentukan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apakah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istem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K3 dan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ingkungan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Standard ISO 14001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 2015</a:t>
            </a:r>
          </a:p>
          <a:p>
            <a:pPr marL="742950" marR="0" lvl="1" indent="-28575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memverifikasi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apakah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SM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semua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lapisan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kebijakan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ditetapkan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keefektifan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SMK3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rangka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memenuhi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SMK3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 dan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pencapaian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target SM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 perusahaan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mengidentifikasi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Efektivitas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Program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diperlukan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14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5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922E0BEC-601F-4845-8265-3D21AF67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6784" y="6477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027237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HASIL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FF00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9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666999" y="1295400"/>
            <a:ext cx="62484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Nonconformity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1588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membaginya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2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: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Minor Nonconformity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lvl="1" indent="-568325">
              <a:lnSpc>
                <a:spcPct val="110000"/>
              </a:lnSpc>
              <a:buFont typeface="Wingdings 2" pitchFamily="18" charset="2"/>
              <a:buNone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Peningkatan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Improvement Opportunity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menimbulkan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efektifitas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77C0630F-11B3-4419-820B-8968FA12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00563" y="0"/>
            <a:ext cx="4664075" cy="6858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4479925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1438" y="76200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8600" y="1219200"/>
            <a:ext cx="342900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072357" y="3429794"/>
            <a:ext cx="6858000" cy="158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9394" y="372070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52400" y="1447800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800" u="sng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salah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ISO 14001</a:t>
            </a:r>
            <a:endParaRPr lang="en-ID" dirty="0">
              <a:latin typeface="Arial" pitchFamily="34" charset="0"/>
              <a:cs typeface="Arial" pitchFamily="34" charset="0"/>
            </a:endParaRP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minor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terhadap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elemen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mengisyaratkan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dikategorikan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major nonconformity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249972"/>
            <a:ext cx="4267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Semua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id-ID" sz="2000" dirty="0">
                <a:latin typeface="Arial" pitchFamily="34" charset="0"/>
                <a:cs typeface="Arial" pitchFamily="34" charset="0"/>
              </a:rPr>
              <a:t>bisa berakibat fatal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Tidak dilakukan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pengolahan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limbah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dan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langsung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dialirkan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badan air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Mengelas dekat sumber energi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Kerugian financial yang besar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Pelanggaran terhadap peraturan 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Mempengaruhi Image perusahaan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audit lingkungan 4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3"/>
              </a:clrFrom>
              <a:clrTo>
                <a:srgbClr val="FFFF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2200" y="4358675"/>
            <a:ext cx="2971800" cy="2499325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FEF3D45B-5F61-410F-8C12-C7563F53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00563" y="0"/>
            <a:ext cx="4664075" cy="6858000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4479925" cy="6858000"/>
          </a:xfrm>
          <a:prstGeom prst="rect">
            <a:avLst/>
          </a:prstGeom>
          <a:solidFill>
            <a:srgbClr val="0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1438" y="76200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8600" y="1219200"/>
            <a:ext cx="342900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9394" y="372070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grpSp>
        <p:nvGrpSpPr>
          <p:cNvPr id="11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20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2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2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09600" y="1600200"/>
            <a:ext cx="778119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200" b="1" dirty="0">
                <a:latin typeface="Century Gothic" pitchFamily="34" charset="0"/>
              </a:rPr>
              <a:t>Minor Nonconformity : </a:t>
            </a:r>
            <a:r>
              <a:rPr lang="en-US" sz="2200" b="1" dirty="0" err="1">
                <a:latin typeface="Century Gothic" pitchFamily="34" charset="0"/>
              </a:rPr>
              <a:t>kriterianya</a:t>
            </a:r>
            <a:r>
              <a:rPr lang="en-US" sz="2200" b="1" dirty="0">
                <a:latin typeface="Century Gothic" pitchFamily="34" charset="0"/>
              </a:rPr>
              <a:t> </a:t>
            </a:r>
            <a:r>
              <a:rPr lang="en-US" sz="2200" b="1" dirty="0" err="1">
                <a:latin typeface="Century Gothic" pitchFamily="34" charset="0"/>
              </a:rPr>
              <a:t>a.l</a:t>
            </a:r>
            <a:endParaRPr lang="en-US" sz="2200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 err="1">
                <a:latin typeface="Century Gothic" pitchFamily="34" charset="0"/>
              </a:rPr>
              <a:t>Ketidak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sesuaian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terhadap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persyaratan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id-ID" sz="2000" b="1" dirty="0">
                <a:latin typeface="Century Gothic" pitchFamily="34" charset="0"/>
              </a:rPr>
              <a:t>ISO 14001</a:t>
            </a:r>
            <a:r>
              <a:rPr lang="en-ID" sz="2000" b="1" dirty="0">
                <a:latin typeface="Century Gothic" pitchFamily="34" charset="0"/>
              </a:rPr>
              <a:t> </a:t>
            </a: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mengakibatkan</a:t>
            </a:r>
            <a:r>
              <a:rPr lang="en-US" sz="2000" b="1" dirty="0">
                <a:latin typeface="Century Gothic" pitchFamily="34" charset="0"/>
              </a:rPr>
              <a:t> pada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dari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system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mengurangi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kemampuannya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dalam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menjamin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kondisi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proses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terkontrol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id-ID" b="1" dirty="0">
                <a:latin typeface="Century Gothic" pitchFamily="34" charset="0"/>
              </a:rPr>
              <a:t>Kondisi fatal </a:t>
            </a:r>
            <a:endParaRPr lang="en-US" b="1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disebabkan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a.l</a:t>
            </a:r>
            <a:r>
              <a:rPr lang="en-US" sz="2000" b="1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pada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dokumentasi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dan</a:t>
            </a:r>
            <a:r>
              <a:rPr lang="en-US" b="1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Satu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atau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lebih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ketidakkonsistenan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penerapan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persyaratan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tidak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mengakibatkan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kepada</a:t>
            </a:r>
            <a:r>
              <a:rPr lang="en-US" b="1" dirty="0">
                <a:latin typeface="Century Gothic" pitchFamily="34" charset="0"/>
              </a:rPr>
              <a:t> 3 </a:t>
            </a:r>
            <a:r>
              <a:rPr lang="en-US" b="1" dirty="0" err="1">
                <a:latin typeface="Century Gothic" pitchFamily="34" charset="0"/>
              </a:rPr>
              <a:t>hal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tersebut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diatas</a:t>
            </a:r>
            <a:r>
              <a:rPr lang="en-US" b="1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40DA12A2-30D3-481A-A297-68FC5457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dom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" y="0"/>
            <a:ext cx="9130592" cy="68579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4322885" y="695325"/>
            <a:ext cx="4744915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Kejelasan temuan akan mempermudah orang memahami permasalahannya.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Pastikan temuan anda sudah menggunakan prinsip PLOR (Problem, Location, Objectives Evidence, Reference)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0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21" name="Footer Placeholder 10">
            <a:extLst>
              <a:ext uri="{FF2B5EF4-FFF2-40B4-BE49-F238E27FC236}">
                <a16:creationId xmlns:a16="http://schemas.microsoft.com/office/drawing/2014/main" id="{8C86D9BA-CAF3-478B-801E-96D97A77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  <p:transition advClick="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dom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" y="0"/>
            <a:ext cx="9130592" cy="68579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419600" y="533400"/>
            <a:ext cx="4504592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chemeClr val="bg1"/>
                </a:solidFill>
                <a:latin typeface="Comic Sans MS" pitchFamily="66" charset="0"/>
              </a:rPr>
              <a:t>Contoh</a:t>
            </a:r>
            <a:r>
              <a:rPr lang="en-US" sz="3200" b="0" dirty="0">
                <a:solidFill>
                  <a:schemeClr val="bg1"/>
                </a:solidFill>
                <a:latin typeface="Comic Sans MS" pitchFamily="66" charset="0"/>
              </a:rPr>
              <a:t> :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Evaluasi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Subcont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Plating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konsisten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dilakukan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misal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pada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dept. Purchasing </a:t>
            </a:r>
          </a:p>
          <a:p>
            <a:endParaRPr lang="en-US" sz="2400" b="0" u="sng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subcont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plating PT ABC, form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evaluasinya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masih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diisi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tidak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sesuai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yang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diminta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oleh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Instruksi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Kerja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Evaluasi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Supplier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19800" y="18288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0550" y="25101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357693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34286" y="50292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EA4B239D-37F7-44F1-AF14-4368012E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  <p:transition advClick="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ing meet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1633" cy="6217920"/>
          </a:xfrm>
          <a:prstGeom prst="rect">
            <a:avLst/>
          </a:prstGeom>
        </p:spPr>
      </p:pic>
      <p:grpSp>
        <p:nvGrpSpPr>
          <p:cNvPr id="5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5105400" cy="62179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44635" y="4572000"/>
            <a:ext cx="39993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meeting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67600" y="4191000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Impact" pitchFamily="34" charset="0"/>
              </a:rPr>
              <a:t>Closing</a:t>
            </a:r>
          </a:p>
        </p:txBody>
      </p:sp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52400" y="228600"/>
            <a:ext cx="4724399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Memperkenalkan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 team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apabila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peserta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tidak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ikut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saat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opening meeting )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Mereview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scope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Hasil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keseluruhan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Improvement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praktek-praktek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baik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(Strong point)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Penjelasan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masalah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nonconformances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)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dengan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akibat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ditimbulkan</a:t>
            </a: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Menjelaskan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bahwa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adalah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sampling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bahwa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problem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terjadi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area yang lain,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sehingga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tindakan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koreksi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tidak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hanya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dilakukan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terhadap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hasil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temuan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tetapi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juga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terhadap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sistem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dimana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nonconformances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tersebut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Rekomendasi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untuk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improvement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dimasa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datang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bila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Rencana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follow up /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verifikasi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  </a:t>
            </a:r>
            <a:endParaRPr lang="en-GB" sz="16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143C6F8A-81B6-4A83-979A-217F6E63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  <p:transition advClick="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istra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223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3852952"/>
            <a:ext cx="282910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Follow Up</a:t>
            </a:r>
            <a:endParaRPr lang="en-US" sz="60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  <a:cs typeface="Aharoni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9826" y="4538752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691257" y="5224552"/>
            <a:ext cx="30155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internal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0237078D-373F-4ABE-9E08-22893B53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286000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Follow Up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99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0099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743200" y="1219200"/>
            <a:ext cx="6172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nonconformances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DF69FEF5-A5B4-415C-86F8-6BFAB5E1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163888" y="358790"/>
            <a:ext cx="44628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Temuan</a:t>
            </a:r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 Audit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381000" y="68759"/>
            <a:ext cx="4191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Tindakan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Perbaikan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581758" y="1557338"/>
            <a:ext cx="8311662" cy="482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eliminate a detected nonconformity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Corrective 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eliminate the causes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detected nonconformity or other undesirable situation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 2 : Corrective action is taken to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 karena itu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jangan membuat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 mengetahui penyebabnya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 yang berbeda akan menghasilkan corrective action yang juga berbeda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352800" y="1348731"/>
            <a:ext cx="576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11" descr="temu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72200"/>
          </a:xfrm>
          <a:prstGeom prst="rect">
            <a:avLst/>
          </a:prstGeom>
        </p:spPr>
      </p:pic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91000" y="-45720"/>
            <a:ext cx="4953000" cy="62179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30566" y="76200"/>
            <a:ext cx="4837234" cy="6248400"/>
          </a:xfrm>
        </p:spPr>
        <p:txBody>
          <a:bodyPr>
            <a:noAutofit/>
          </a:bodyPr>
          <a:lstStyle/>
          <a:p>
            <a:pPr marL="609600" indent="-609600" eaLnBrk="1" hangingPunct="1"/>
            <a:r>
              <a:rPr lang="en-US" sz="2200" b="1" dirty="0" err="1"/>
              <a:t>Tujuan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tepat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200" b="1" dirty="0"/>
          </a:p>
          <a:p>
            <a:pPr marL="609600" indent="-609600" eaLnBrk="1" hangingPunct="1"/>
            <a:r>
              <a:rPr lang="en-US" sz="2200" b="1" dirty="0" err="1"/>
              <a:t>Teknik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r>
              <a:rPr lang="en-US" sz="2200" b="1" dirty="0"/>
              <a:t> </a:t>
            </a:r>
          </a:p>
          <a:p>
            <a:pPr marL="1146175" lvl="2" indent="-457200" eaLnBrk="1" hangingPunct="1"/>
            <a:r>
              <a:rPr lang="en-US" sz="2200" b="1" dirty="0" err="1"/>
              <a:t>Lihat</a:t>
            </a:r>
            <a:r>
              <a:rPr lang="en-US" sz="2200" b="1" dirty="0"/>
              <a:t> </a:t>
            </a:r>
            <a:r>
              <a:rPr lang="en-US" sz="2200" b="1" dirty="0" err="1"/>
              <a:t>aktual</a:t>
            </a:r>
            <a:r>
              <a:rPr lang="en-US" sz="2200" b="1" dirty="0"/>
              <a:t>/ </a:t>
            </a:r>
            <a:r>
              <a:rPr lang="en-US" sz="2200" b="1" dirty="0" err="1"/>
              <a:t>bukti</a:t>
            </a:r>
            <a:r>
              <a:rPr lang="en-US" sz="2200" b="1" dirty="0"/>
              <a:t> </a:t>
            </a:r>
            <a:r>
              <a:rPr lang="en-US" sz="2200" b="1" dirty="0" err="1"/>
              <a:t>pelaksanaan</a:t>
            </a:r>
            <a:endParaRPr lang="en-US" sz="2200" b="1" dirty="0"/>
          </a:p>
          <a:p>
            <a:pPr marL="1146175" lvl="3" indent="-457200" eaLnBrk="1" hangingPunct="1">
              <a:buNone/>
            </a:pPr>
            <a:r>
              <a:rPr lang="en-US" sz="2200" b="1" dirty="0"/>
              <a:t>	</a:t>
            </a:r>
            <a:r>
              <a:rPr lang="en-US" sz="2200" b="1" dirty="0" err="1"/>
              <a:t>Juga</a:t>
            </a:r>
            <a:r>
              <a:rPr lang="en-US" sz="2200" b="1" dirty="0"/>
              <a:t> </a:t>
            </a:r>
            <a:r>
              <a:rPr lang="en-US" sz="2200" b="1" dirty="0" err="1"/>
              <a:t>perhatikan</a:t>
            </a:r>
            <a:r>
              <a:rPr lang="en-US" sz="2200" b="1" dirty="0"/>
              <a:t> similar product/process/ machine</a:t>
            </a:r>
          </a:p>
          <a:p>
            <a:pPr marL="1146175" lvl="2" indent="-457200" eaLnBrk="1" hangingPunct="1"/>
            <a:r>
              <a:rPr lang="en-US" sz="2200" b="1" dirty="0"/>
              <a:t>Monitor </a:t>
            </a:r>
            <a:r>
              <a:rPr lang="en-US" sz="2200" b="1" dirty="0" err="1"/>
              <a:t>efektifitas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. Setelah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apakah</a:t>
            </a:r>
            <a:r>
              <a:rPr lang="en-US" sz="2200" b="1" dirty="0"/>
              <a:t> </a:t>
            </a:r>
            <a:r>
              <a:rPr lang="en-US" sz="2200" b="1" dirty="0" err="1"/>
              <a:t>masalah</a:t>
            </a:r>
            <a:r>
              <a:rPr lang="en-US" sz="2200" b="1" dirty="0"/>
              <a:t> </a:t>
            </a:r>
            <a:r>
              <a:rPr lang="en-US" sz="2200" b="1" dirty="0" err="1"/>
              <a:t>masih</a:t>
            </a:r>
            <a:r>
              <a:rPr lang="en-US" sz="2200" b="1" dirty="0"/>
              <a:t> </a:t>
            </a:r>
            <a:r>
              <a:rPr lang="en-US" sz="2200" b="1" dirty="0" err="1"/>
              <a:t>terjadi</a:t>
            </a:r>
            <a:r>
              <a:rPr lang="en-US" sz="2200" b="1" dirty="0"/>
              <a:t> ??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" y="2971800"/>
            <a:ext cx="27308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Verifikasi</a:t>
            </a:r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426" y="4267200"/>
            <a:ext cx="489589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temuan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431" y="3657600"/>
            <a:ext cx="19175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hasil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25C028E2-8061-4007-AE58-BAB6AB89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dit lingkungan 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091237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114800" y="0"/>
            <a:ext cx="5029200" cy="6096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08914" y="609600"/>
            <a:ext cx="435888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88580" y="-57329"/>
            <a:ext cx="2807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rgbClr val="FFFF00"/>
                </a:solidFill>
                <a:latin typeface="Brush Script MT" pitchFamily="66" charset="0"/>
              </a:rPr>
              <a:t>Definisi</a:t>
            </a:r>
            <a:r>
              <a:rPr lang="en-US" sz="7200" dirty="0">
                <a:solidFill>
                  <a:srgbClr val="FFFF00"/>
                </a:solidFill>
                <a:latin typeface="Brush Script MT" pitchFamily="66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19600" y="265634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sistimatis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mandiri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terdokumentasi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memperoleh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BUKTI AUDIT</a:t>
            </a:r>
            <a:r>
              <a:rPr lang="en-US" sz="24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mengevaluasinya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obyektif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menentukan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sejauh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KRITERIA AUDIT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dipenuhi</a:t>
            </a:r>
            <a:endParaRPr lang="en-US" sz="2400" i="1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5943600" y="5562600"/>
            <a:ext cx="308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i="1" dirty="0" err="1">
                <a:solidFill>
                  <a:schemeClr val="bg1"/>
                </a:solidFill>
                <a:latin typeface="Century Gothic" pitchFamily="34" charset="0"/>
              </a:rPr>
              <a:t>Sumber</a:t>
            </a:r>
            <a:r>
              <a:rPr lang="en-US" sz="1600" b="1" i="1" dirty="0">
                <a:solidFill>
                  <a:schemeClr val="bg1"/>
                </a:solidFill>
                <a:latin typeface="Century Gothic" pitchFamily="34" charset="0"/>
              </a:rPr>
              <a:t> ISO 19011 : 2018</a:t>
            </a:r>
            <a:endParaRPr lang="en-US" sz="1600" b="1" i="1" u="sng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81D4E6FF-D2D3-4D0F-A711-CEE0EC56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ad audi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53993" cy="6096000"/>
          </a:xfrm>
          <a:prstGeom prst="rect">
            <a:avLst/>
          </a:prstGeom>
        </p:spPr>
      </p:pic>
      <p:grpSp>
        <p:nvGrpSpPr>
          <p:cNvPr id="8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0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" y="2971800"/>
            <a:ext cx="40107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426" y="4267200"/>
            <a:ext cx="826861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Lead auditor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431" y="3657600"/>
            <a:ext cx="563237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Tanggung</a:t>
            </a:r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 </a:t>
            </a:r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jawab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42714" y="644678"/>
            <a:ext cx="410721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Lead Auditor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228600" y="282157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283918" y="2346488"/>
            <a:ext cx="4122127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Cakupan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 Representative)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Team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kompilasi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laporan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diserahkan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Mutu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620107" y="4094585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757006" y="2265785"/>
            <a:ext cx="4122127" cy="36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opening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closing meeting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progress status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setiap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timbul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Menilai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mengembangkan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keefektifan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internal audit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berlaku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mengevaluasi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133600" y="17526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BBA1A3CD-F810-4EB8-B743-D381B900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199281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3231844" y="18656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657600" y="509904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3150882" y="140235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564789" y="4038601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75263" y="2139172"/>
            <a:ext cx="4255477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check list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dijalankan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900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1, ISO 14001,</a:t>
            </a:r>
            <a:r>
              <a:rPr kumimoji="0" lang="en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ID" sz="2200" b="1" dirty="0"/>
              <a:t>ISO 45001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Mengumpulkan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mendokumentasikan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bukti-bukti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obyektif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724400" y="2198736"/>
            <a:ext cx="4255477" cy="375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didapat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melaporkan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penemuan-penemuan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penanggung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jawab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diaudit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1600200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3.bp.blogspot.com/-ABcuwjlkdGw/Vpx07hUpnrI/AAAAAAAACU0/cIkrBd9q67I/s320/New%2BPi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2" y="228405"/>
            <a:ext cx="3048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969D1EDF-69BF-4B16-BBAD-1DB52172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788973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74578" y="1441933"/>
            <a:ext cx="26132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Auditee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671512" y="1150440"/>
            <a:ext cx="419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2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2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624139" y="1150440"/>
            <a:ext cx="6215062" cy="5250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segala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keperluan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lancarnya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proses audit,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personel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record,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mungkin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nyaman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Menjelaskan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hal-hal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sesungguhnya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berbelit-belit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pencegahan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ditemukan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nonconformity.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Menghargai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partner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membangun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efektif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19959" y="2703187"/>
            <a:ext cx="1608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tripointhealthcaresolutions.com/wp-content/uploads/2015/06/bigstock-d-white-man-with-combination-45589507-HIP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3" y="3459299"/>
            <a:ext cx="2401521" cy="240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41EC11FC-73DA-443A-B2A7-F542F5DB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210704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0" y="0"/>
            <a:ext cx="5627085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32350" y="1703769"/>
            <a:ext cx="5046790" cy="4418166"/>
          </a:xfrm>
          <a:gradFill>
            <a:gsLst>
              <a:gs pos="0">
                <a:srgbClr val="626E7C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business-improvement@sentral-sistem.com  </a:t>
            </a:r>
            <a:endParaRPr lang="en-US" sz="738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</a:t>
            </a:r>
            <a:r>
              <a:rPr lang="en-US" sz="1477" b="1" dirty="0">
                <a:solidFill>
                  <a:srgbClr val="FFFF00"/>
                </a:solidFill>
              </a:rPr>
              <a:t>http://www.sentral-sistem.com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	</a:t>
            </a:r>
            <a:r>
              <a:rPr lang="en-US" sz="1477" b="1" dirty="0" err="1">
                <a:solidFill>
                  <a:schemeClr val="bg1"/>
                </a:solidFill>
              </a:rPr>
              <a:t>informasi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lainnya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2350" y="644260"/>
            <a:ext cx="5011650" cy="859466"/>
          </a:xfrm>
          <a:prstGeom prst="rect">
            <a:avLst/>
          </a:prstGeom>
          <a:gradFill>
            <a:gsLst>
              <a:gs pos="0">
                <a:srgbClr val="5C6773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D9033C7-2147-4294-924C-E329C6AA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8811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dit 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0655" cy="6096000"/>
          </a:xfrm>
          <a:prstGeom prst="rect">
            <a:avLst/>
          </a:prstGeom>
        </p:spPr>
      </p:pic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5486400" cy="6096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97223" y="514529"/>
            <a:ext cx="344677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objektif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566" y="-76200"/>
            <a:ext cx="1555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FF0000"/>
                </a:solidFill>
                <a:latin typeface="Brush Script MT" pitchFamily="66" charset="0"/>
              </a:rPr>
              <a:t>Bukti</a:t>
            </a:r>
            <a:endParaRPr lang="en-US" sz="6000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152401" y="228600"/>
            <a:ext cx="5257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pendukung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mengenai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keberadaan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kebenaran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hal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berhubungan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Bisa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berupa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 :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Fakta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diperoleh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selama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hasil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menunjukkan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bahwa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pekerja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mengikuti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standard/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instruksi</a:t>
            </a:r>
            <a:r>
              <a:rPr lang="id-ID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SML.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Rekaman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catatan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),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id-ID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hasil pengukuran baku mutu air melebihi standard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Pernyataan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bersangkutan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sebuah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element </a:t>
            </a:r>
            <a:r>
              <a:rPr lang="id-ID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BMK3L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karyawan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target 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 Program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endParaRPr lang="en-US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None/>
            </a:pP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Berdasarkan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pengamatan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pengukuran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pengujian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diverifikasi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keabsahannya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576B3D92-3A68-47FE-B460-2ACC64E8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riteria aud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444"/>
            <a:ext cx="9144000" cy="6108888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7600" y="0"/>
            <a:ext cx="548640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4386352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35" y="3969603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rgbClr val="FF0000"/>
                </a:solidFill>
                <a:latin typeface="Impact" pitchFamily="34" charset="0"/>
              </a:rPr>
              <a:t>Kriteria</a:t>
            </a:r>
            <a:r>
              <a:rPr lang="en-US" sz="48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657600" y="228600"/>
            <a:ext cx="5389563" cy="5715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</a:t>
            </a: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14001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menyatakan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harus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pengendalian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material B3, </a:t>
            </a:r>
            <a:r>
              <a:rPr kumimoji="0" lang="id-ID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terdapat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penggunaan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material B3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tetapi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atau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mengatur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tentang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tata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pengelolaan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limbah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B3nya.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Pemenuhan persyaratan lingkungan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 kerja vs dokumen lainnya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Keterkaitan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keterkaitan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instruksi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recordnya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keterkaitan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Manual Perusahaan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dst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tertulisnya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menyatakan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ketika terjadi tumpahan harus dibersihkan dengan majun dan majun yang tercemar B3 harus dibuang sesuai standard penanganan material tercemar B3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id-ID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ceceran disiram air dan dibuang ke saluran  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 vs Aktual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 standard baku mutu vs aktual 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CED515F5-6878-4422-970F-E8491734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5559</Words>
  <Application>Microsoft Office PowerPoint</Application>
  <PresentationFormat>On-screen Show (4:3)</PresentationFormat>
  <Paragraphs>1006</Paragraphs>
  <Slides>74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96" baseType="lpstr">
      <vt:lpstr>Aharoni</vt:lpstr>
      <vt:lpstr>Arial</vt:lpstr>
      <vt:lpstr>Arial Black</vt:lpstr>
      <vt:lpstr>Arial Narrow</vt:lpstr>
      <vt:lpstr>Basic Light ltd</vt:lpstr>
      <vt:lpstr>Baskerville Old Face</vt:lpstr>
      <vt:lpstr>Berlin Sans FB</vt:lpstr>
      <vt:lpstr>Berlin Sans FB Demi</vt:lpstr>
      <vt:lpstr>Bernard MT Condensed</vt:lpstr>
      <vt:lpstr>Brush Script MT</vt:lpstr>
      <vt:lpstr>Calibri</vt:lpstr>
      <vt:lpstr>Century Gothic</vt:lpstr>
      <vt:lpstr>Comic Sans MS</vt:lpstr>
      <vt:lpstr>Courier New</vt:lpstr>
      <vt:lpstr>Impact</vt:lpstr>
      <vt:lpstr>Monotype Sorts</vt:lpstr>
      <vt:lpstr>Times New Roman</vt:lpstr>
      <vt:lpstr>Verdana</vt:lpstr>
      <vt:lpstr>Wingdings</vt:lpstr>
      <vt:lpstr>Wingdings 2</vt:lpstr>
      <vt:lpstr>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 Menetapkan dan Mengevaluasi Risiko dan Peluang  dari Program Audit (NEW, ISO 19011:2018)</vt:lpstr>
      <vt:lpstr>6.3.2.1. Pendekatan berdasarkan risiko dalam perencanaan (NEW ISO 19011:2018 !!)</vt:lpstr>
      <vt:lpstr>Fungsi Internal Audit yang baik ! </vt:lpstr>
      <vt:lpstr>Perbandingan Audit Kesesuaian vs Audit Kinerja </vt:lpstr>
      <vt:lpstr>Apa yang baru di ISO 19011:2018 (Annex A, tambahan pedoman untuk  perencanaan dan pelaksanaan audit)</vt:lpstr>
      <vt:lpstr>Proses-Objectives-Risk &amp; Opportunity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Fase-Fase</vt:lpstr>
      <vt:lpstr>Fase I : Perencanaan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Checklist Audit</vt:lpstr>
      <vt:lpstr>Diskusi kelompok</vt:lpstr>
      <vt:lpstr>PowerPoint Presentation</vt:lpstr>
      <vt:lpstr>PowerPoint Presentation</vt:lpstr>
      <vt:lpstr>PowerPoint Presentation</vt:lpstr>
      <vt:lpstr>Siklus Pelaksanaan Audit</vt:lpstr>
      <vt:lpstr>PELAKSANAAN AUDIT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TEKNIK SAMPLING UNTUK MAMPU MENGGALI KELEMAHAN SISTEM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Cecep</dc:creator>
  <cp:lastModifiedBy>nasrullah darsah</cp:lastModifiedBy>
  <cp:revision>222</cp:revision>
  <cp:lastPrinted>2016-04-05T08:51:28Z</cp:lastPrinted>
  <dcterms:created xsi:type="dcterms:W3CDTF">2006-08-16T00:00:00Z</dcterms:created>
  <dcterms:modified xsi:type="dcterms:W3CDTF">2019-01-22T10:28:53Z</dcterms:modified>
</cp:coreProperties>
</file>